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3" r:id="rId2"/>
  </p:sldMasterIdLst>
  <p:notesMasterIdLst>
    <p:notesMasterId r:id="rId38"/>
  </p:notesMasterIdLst>
  <p:sldIdLst>
    <p:sldId id="273" r:id="rId3"/>
    <p:sldId id="274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8" r:id="rId36"/>
    <p:sldId id="309" r:id="rId37"/>
  </p:sldIdLst>
  <p:sldSz cx="24384000" cy="13716000"/>
  <p:notesSz cx="6858000" cy="9144000"/>
  <p:embeddedFontLst>
    <p:embeddedFont>
      <p:font typeface="Helvetica Neue" panose="02020500000000000000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jOpfLuHj8qkIfUlQmizhm03oDE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1DA8D5-963E-4F71-8959-F0073A922C25}">
  <a:tblStyle styleId="{911DA8D5-963E-4F71-8959-F0073A922C25}" styleName="Table_0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29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2A0E84-8823-4214-B754-3DB1D21DDE77}" styleName="Table_1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30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C26A7F-AC74-416A-B56D-FAD9A6E39581}" styleName="Table_2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747676">
              <a:alpha val="63137"/>
            </a:srgbClr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8" Type="http://schemas.openxmlformats.org/officeDocument/2006/relationships/slide" Target="slides/slide6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68e3efa36_16_1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ge68e3efa36_16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68e3efa36_16_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e68e3efa36_16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68e3efa36_16_2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ge68e3efa36_1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68e3efa36_16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ge68e3efa36_16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68e3efa36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除了紅綠燈之外, 交通標示也是對對行車安全很重要的指標。我們將從45種台灣交通標示資料的蒐集到分別以ML, DL的model training, 最後結果可達90%以上準確率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37" name="Google Shape;437;ge68e3efa3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723d02d98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在資料蒐集的過程中, 我們遇到的第一個困境是現有的資源大部分為國外的交通標示。然而, 可以看到如圖光是歐洲各國間的交通標示就有極大差異了。實際訓練時也遭遇到國外data在訓練完model後, 在台灣場景測試的準確率極低的問題, 因此我們決定蒐集屬於我們自己的datasets。</a:t>
            </a:r>
            <a:endParaRPr/>
          </a:p>
        </p:txBody>
      </p:sp>
      <p:sp>
        <p:nvSpPr>
          <p:cNvPr id="475" name="Google Shape;475;ge723d02d9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台灣的交通標誌可以大致分為三個種類: 最左邊的警告標誌, 中間的禁止通行標誌以及最右邊遵循方向指示。</a:t>
            </a:r>
            <a:endParaRPr/>
          </a:p>
        </p:txBody>
      </p:sp>
      <p:sp>
        <p:nvSpPr>
          <p:cNvPr id="483" name="Google Shape;48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蒐集台灣場景後, 我們所面臨的第二個問題是</a:t>
            </a:r>
            <a:r>
              <a:rPr lang="en-US">
                <a:solidFill>
                  <a:schemeClr val="dk1"/>
                </a:solidFill>
              </a:rPr>
              <a:t>不同標誌出現頻率不同, </a:t>
            </a:r>
            <a:r>
              <a:rPr lang="en-US"/>
              <a:t>每個種類間的數目差距太大為了平均資料,我們利用opencv 新增調整明亮度 焦距調整 模糊化的照片以擴充資料集。 </a:t>
            </a:r>
            <a:endParaRPr/>
          </a:p>
        </p:txBody>
      </p:sp>
      <p:sp>
        <p:nvSpPr>
          <p:cNvPr id="496" name="Google Shape;49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除此之外, 我們也使用由生成器模型以及真圖假圖二元分類判別模型兩個model組成的GAN產生全新的資料進行擴充。</a:t>
            </a:r>
            <a:endParaRPr/>
          </a:p>
        </p:txBody>
      </p:sp>
      <p:sp>
        <p:nvSpPr>
          <p:cNvPr id="522" name="Google Shape;5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最終我們完成了45個種類 , 每個種類至少都含有100張圖片以上的台灣交通標示資料集。圖中是我們每個種類數量分布的統計資料。</a:t>
            </a:r>
            <a:endParaRPr/>
          </a:p>
        </p:txBody>
      </p:sp>
      <p:sp>
        <p:nvSpPr>
          <p:cNvPr id="535" name="Google Shape;53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68e3efa36_16_1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e68e3efa36_16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一般圖像分析會想到Deep Learning 的 CNN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由於「交通號誌」的圖像單純，因此我們也嘗試用「耗費資源更少、跑程式速度更快的Machine Learning）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47" name="Google Shape;54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首先，我們交互比較「各種圖像前處理」以及「Models」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在「圖像前處理的部分」我們可以觀察到「彩色圖和灰階圖」不論放入哪種Models，它的準確度較穩定，且標準差也小於0.02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此外，我們也觀察到：如果做「輪廓特徵擷取」放入各Models準確率不穩定外，且大幅下降</a:t>
            </a:r>
            <a:endParaRPr sz="1200"/>
          </a:p>
        </p:txBody>
      </p:sp>
      <p:sp>
        <p:nvSpPr>
          <p:cNvPr id="560" name="Google Shape;56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在「圖像前處理」以及「Models」的交互比較中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觀察各種Models的準確率，可以明顯看到「 Logistic Regression, SVM-linear, Random」有比較好的表現，分布在85%的準確率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接著，我們使用這「三種模型」去做優化，並且嘗試「找新的特徵值」加入Models來提高準確率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68" name="Google Shape;56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觀察圖像後，我們嘗試將「顏色、形狀」獨立出來成為一個特徵值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在「顏色」的特徵擷取，我們可以達到至少80%的顏色分辨率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在「形狀」的特徵擷取，由左至右，我們可以明顯看到「交通號誌在圖片中的焦距不同」，因此難以設定「參數值」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在找到新的特徵值後，我們分別「加入顏色特徵值、調整焦距」再次訓練模型，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觀察到「顏色特徵值對於Model的影響力不顯著」、「焦距較遠的圖片有較高的準確率，也因此得到背景的對比，在此分類模型訓練中是關鍵的要素」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81" name="Google Shape;58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最後，比較兩個表現最好的模型「Logistic Regression, SVM-linear」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這兩個模型顯示出，「交通號誌的分類」分析是具有線性關係的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然而，從「Testing」我們可以明顯看出「SVM的多維度訓練方式」造成了更嚴重的overfitting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未來，我們會針對Logistic Regression overfitting的問題進行改善，來提升辨識的泛化性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92" name="Google Shape;59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68e3efa36_16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e68e3efa36_16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723d02d98_8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3" name="Google Shape;753;ge723d02d98_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最後我們依舊選擇VGG19作為我們的主要磨行</a:t>
            </a:r>
            <a:endParaRPr/>
          </a:p>
        </p:txBody>
      </p:sp>
      <p:sp>
        <p:nvSpPr>
          <p:cNvPr id="788" name="Google Shape;78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結論是，ML的速度優於DL，但DL的準確度優於ML</a:t>
            </a:r>
            <a:endParaRPr/>
          </a:p>
        </p:txBody>
      </p:sp>
      <p:sp>
        <p:nvSpPr>
          <p:cNvPr id="797" name="Google Shape;79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68e3efa36_16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e68e3efa36_16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68e3efa36_16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ge68e3efa36_16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68e3efa36_16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e68e3efa36_16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68e3efa36_16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e68e3efa36_16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68e3efa36_16_2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e68e3efa36_16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68e3efa36_16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ge68e3efa36_16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719c7681d_4_406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11" name="Google Shape;11;ge719c7681d_4_406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2" name="Google Shape;12;ge719c7681d_4_40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719c7681d_4_44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 1">
  <p:cSld name="TITLE_AND_BOD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719c7681d_4_45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照片">
  <p:cSld name="大標題與照片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719c7681d_4_45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">
  <p:cSld name="TITLE_1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23d02d98_8_4"/>
          <p:cNvSpPr txBox="1">
            <a:spLocks noGrp="1"/>
          </p:cNvSpPr>
          <p:nvPr>
            <p:ph type="body" idx="1"/>
          </p:nvPr>
        </p:nvSpPr>
        <p:spPr>
          <a:xfrm>
            <a:off x="1206498" y="11839048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60"/>
              <a:buFont typeface="Helvetica Neue"/>
              <a:buNone/>
              <a:defRPr sz="306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ge723d02d98_8_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  <a:defRPr sz="13500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e723d02d98_8_4"/>
          <p:cNvSpPr txBox="1">
            <a:spLocks noGrp="1"/>
          </p:cNvSpPr>
          <p:nvPr>
            <p:ph type="body" idx="2"/>
          </p:nvPr>
        </p:nvSpPr>
        <p:spPr>
          <a:xfrm>
            <a:off x="1206500" y="7196865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●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○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ge723d02d98_8_4"/>
          <p:cNvSpPr txBox="1">
            <a:spLocks noGrp="1"/>
          </p:cNvSpPr>
          <p:nvPr>
            <p:ph type="sldNum" idx="12"/>
          </p:nvPr>
        </p:nvSpPr>
        <p:spPr>
          <a:xfrm>
            <a:off x="12007748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 1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723d02d98_8_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照片">
  <p:cSld name="大標題與照片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723d02d98_8_1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7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723d02d98_8_13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1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74" name="Google Shape;74;ge723d02d98_8_13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1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75" name="Google Shape;75;ge723d02d98_8_13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723d02d98_8_17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1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78" name="Google Shape;78;ge723d02d98_8_17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723d02d98_8_2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e723d02d98_8_2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1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ge723d02d98_8_20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723d02d98_8_2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e723d02d98_8_24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86" name="Google Shape;86;ge723d02d98_8_24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87" name="Google Shape;87;ge723d02d98_8_24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e719c7681d_4_410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5" name="Google Shape;15;ge719c7681d_4_4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23d02d98_8_2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e723d02d98_8_29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723d02d98_8_32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93" name="Google Shape;93;ge723d02d98_8_32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94" name="Google Shape;94;ge723d02d98_8_32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723d02d98_8_36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899" cy="10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97" name="Google Shape;97;ge723d02d98_8_36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723d02d98_8_3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e723d02d98_8_39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101" name="Google Shape;101;ge723d02d98_8_39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02" name="Google Shape;102;ge723d02d98_8_39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ge723d02d98_8_39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723d02d98_8_45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1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ge723d02d98_8_45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723d02d98_8_48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1" cy="5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109" name="Google Shape;109;ge723d02d98_8_48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1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ge723d02d98_8_48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723d02d98_8_52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e719c7681d_4_41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e719c7681d_4_41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3" name="Google Shape;23;ge719c7681d_4_417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4" name="Google Shape;24;ge719c7681d_4_41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e719c7681d_4_42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e719c7681d_4_42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e719c7681d_4_425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0" name="Google Shape;30;ge719c7681d_4_425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1" name="Google Shape;31;ge719c7681d_4_42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719c7681d_4_429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4" name="Google Shape;34;ge719c7681d_4_42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719c7681d_4_432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e719c7681d_4_432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8" name="Google Shape;38;ge719c7681d_4_432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ge719c7681d_4_432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e719c7681d_4_43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19c7681d_4_438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e719c7681d_4_43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e719c7681d_4_441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ge719c7681d_4_441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e719c7681d_4_44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719c7681d_4_40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e719c7681d_4_402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e719c7681d_4_40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23d02d98_8_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e723d02d98_8_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1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e723d02d98_8_0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18" Type="http://schemas.openxmlformats.org/officeDocument/2006/relationships/image" Target="../media/image31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Relationship Id="rId1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Relationship Id="rId1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jpg"/><Relationship Id="rId9" Type="http://schemas.openxmlformats.org/officeDocument/2006/relationships/image" Target="../media/image6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5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10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5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jpg"/><Relationship Id="rId5" Type="http://schemas.openxmlformats.org/officeDocument/2006/relationships/image" Target="../media/image57.jpg"/><Relationship Id="rId10" Type="http://schemas.openxmlformats.org/officeDocument/2006/relationships/image" Target="../media/image63.png"/><Relationship Id="rId4" Type="http://schemas.openxmlformats.org/officeDocument/2006/relationships/image" Target="../media/image56.jpg"/><Relationship Id="rId9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gif"/><Relationship Id="rId4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5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jpg"/><Relationship Id="rId5" Type="http://schemas.openxmlformats.org/officeDocument/2006/relationships/image" Target="../media/image57.jpg"/><Relationship Id="rId10" Type="http://schemas.openxmlformats.org/officeDocument/2006/relationships/image" Target="../media/image65.jpg"/><Relationship Id="rId4" Type="http://schemas.openxmlformats.org/officeDocument/2006/relationships/image" Target="../media/image56.jpg"/><Relationship Id="rId9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5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jpg"/><Relationship Id="rId5" Type="http://schemas.openxmlformats.org/officeDocument/2006/relationships/image" Target="../media/image57.jpg"/><Relationship Id="rId10" Type="http://schemas.openxmlformats.org/officeDocument/2006/relationships/image" Target="../media/image65.jpg"/><Relationship Id="rId4" Type="http://schemas.openxmlformats.org/officeDocument/2006/relationships/image" Target="../media/image56.jpg"/><Relationship Id="rId9" Type="http://schemas.openxmlformats.org/officeDocument/2006/relationships/image" Target="../media/image5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e68e3efa36_16_153" descr="Image"/>
          <p:cNvPicPr preferRelativeResize="0"/>
          <p:nvPr/>
        </p:nvPicPr>
        <p:blipFill rotWithShape="1">
          <a:blip r:embed="rId3">
            <a:alphaModFix/>
          </a:blip>
          <a:srcRect l="267" t="17996" r="-267" b="-243"/>
          <a:stretch/>
        </p:blipFill>
        <p:spPr>
          <a:xfrm>
            <a:off x="64817" y="2456329"/>
            <a:ext cx="24254367" cy="1122632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e68e3efa36_16_15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" name="Google Shape;310;ge68e3efa36_16_161">
            <a:extLst>
              <a:ext uri="{FF2B5EF4-FFF2-40B4-BE49-F238E27FC236}">
                <a16:creationId xmlns:a16="http://schemas.microsoft.com/office/drawing/2014/main" id="{8C6C0F03-C0E8-4160-86C2-26D8CF59E0DA}"/>
              </a:ext>
            </a:extLst>
          </p:cNvPr>
          <p:cNvSpPr txBox="1"/>
          <p:nvPr/>
        </p:nvSpPr>
        <p:spPr>
          <a:xfrm>
            <a:off x="6916984" y="840176"/>
            <a:ext cx="10635910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Dataset Collection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e68e3efa36_16_242" descr="rpYQFdIeI0rJn_EGQ-2BHdaweC8RCgS39oaEoz1krS5c2oIA5KdPrxexdmY3J4ZZ-3MMYQA6g1J9GCZ5qAxLdXs2x1e_dNxDcVpdc6lYSa-bbdAr94HzaHiNKS1z-COIcQ6Lly5Fik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26" y="3895354"/>
            <a:ext cx="23029285" cy="886525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e68e3efa36_16_242"/>
          <p:cNvSpPr txBox="1"/>
          <p:nvPr/>
        </p:nvSpPr>
        <p:spPr>
          <a:xfrm>
            <a:off x="5661400" y="839975"/>
            <a:ext cx="12359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Traffic Light 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e68e3efa36_16_24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68e3efa36_16_247"/>
          <p:cNvSpPr txBox="1"/>
          <p:nvPr/>
        </p:nvSpPr>
        <p:spPr>
          <a:xfrm>
            <a:off x="5594475" y="1617375"/>
            <a:ext cx="14349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Machine Learning Model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e68e3efa36_16_247"/>
          <p:cNvSpPr txBox="1"/>
          <p:nvPr/>
        </p:nvSpPr>
        <p:spPr>
          <a:xfrm>
            <a:off x="1468375" y="4670025"/>
            <a:ext cx="6636900" cy="6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Support Vector Machines</a:t>
            </a:r>
            <a:endParaRPr sz="3733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endParaRPr sz="3733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Random Forests</a:t>
            </a:r>
            <a:endParaRPr sz="3733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33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92"/>
              <a:buFont typeface="Verdana"/>
              <a:buChar char="•"/>
            </a:pPr>
            <a:r>
              <a:rPr lang="en-US" sz="3733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Decision Tree</a:t>
            </a:r>
            <a:endParaRPr sz="140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5" name="Google Shape;415;ge68e3efa36_16_247" descr="luaidTpb1zqDxsJWDowEJJGEA7HzNOqYiZs5yevy9lpVCzwBAnemHlTakDDQnYyOZQwn9ypYKhomhepiQHglKgHckCfQAwttNpV7-xZkG-iXt2MQZpG5_5sh-S1RWrnX9h_dG4d6TZ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5180" y="5325087"/>
            <a:ext cx="15418455" cy="542501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e68e3efa36_16_24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e68e3efa36_16_253" descr="nlheD0vxDVpq2BtLE3s-aC_p448kD48DSIx2eTnPZUP9omYNQJUEHGVYU2FcZw9MnjJOgzyBCny0_RWxzBwqnBYc0TPzyVTztEk50KzIgHNOVCw4bTzMVdS9FYb_Jtdappxx7WPAn3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465" y="2411005"/>
            <a:ext cx="22618241" cy="999701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e68e3efa36_16_253"/>
          <p:cNvSpPr txBox="1"/>
          <p:nvPr/>
        </p:nvSpPr>
        <p:spPr>
          <a:xfrm>
            <a:off x="6875825" y="735800"/>
            <a:ext cx="11137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Train &amp; Test Result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e68e3efa36_16_253"/>
          <p:cNvSpPr txBox="1"/>
          <p:nvPr/>
        </p:nvSpPr>
        <p:spPr>
          <a:xfrm>
            <a:off x="16107675" y="12571925"/>
            <a:ext cx="6975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3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Green</a:t>
            </a:r>
            <a:r>
              <a:rPr lang="en-US" sz="430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0.94   </a:t>
            </a:r>
            <a:r>
              <a:rPr lang="en-US" sz="43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Red</a:t>
            </a:r>
            <a:r>
              <a:rPr lang="en-US" sz="430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:1.0</a:t>
            </a:r>
            <a:endParaRPr sz="43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4" name="Google Shape;424;ge68e3efa36_16_25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/>
        </p:nvSpPr>
        <p:spPr>
          <a:xfrm>
            <a:off x="2848744" y="1718490"/>
            <a:ext cx="19365048" cy="385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0"/>
              <a:buFont typeface="Verdana"/>
              <a:buNone/>
            </a:pPr>
            <a:r>
              <a:rPr lang="en-US" sz="135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Traffic Light Recognition</a:t>
            </a:r>
            <a:endParaRPr/>
          </a:p>
        </p:txBody>
      </p:sp>
      <p:grpSp>
        <p:nvGrpSpPr>
          <p:cNvPr id="430" name="Google Shape;430;p36"/>
          <p:cNvGrpSpPr/>
          <p:nvPr/>
        </p:nvGrpSpPr>
        <p:grpSpPr>
          <a:xfrm>
            <a:off x="-10332801" y="-6514084"/>
            <a:ext cx="60859831" cy="20315792"/>
            <a:chOff x="0" y="0"/>
            <a:chExt cx="60859831" cy="20315792"/>
          </a:xfrm>
        </p:grpSpPr>
        <p:pic>
          <p:nvPicPr>
            <p:cNvPr id="431" name="Google Shape;431;p36" descr="dark-dirt-road-with-sign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30466854" cy="20315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6" descr="dark-dirt-road-with-sign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92973" y="0"/>
              <a:ext cx="30466858" cy="203157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36"/>
          <p:cNvSpPr txBox="1"/>
          <p:nvPr/>
        </p:nvSpPr>
        <p:spPr>
          <a:xfrm>
            <a:off x="4361256" y="4709300"/>
            <a:ext cx="19365000" cy="5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US" sz="12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raffic Signs </a:t>
            </a:r>
            <a:endParaRPr sz="1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Verdana"/>
              <a:buNone/>
            </a:pPr>
            <a:r>
              <a:rPr lang="en-US" sz="120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2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lassification</a:t>
            </a:r>
            <a:endParaRPr/>
          </a:p>
        </p:txBody>
      </p:sp>
      <p:sp>
        <p:nvSpPr>
          <p:cNvPr id="434" name="Google Shape;434;p3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68e3efa36_5_0"/>
          <p:cNvSpPr txBox="1"/>
          <p:nvPr/>
        </p:nvSpPr>
        <p:spPr>
          <a:xfrm>
            <a:off x="1606050" y="909975"/>
            <a:ext cx="211719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b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Workflow of traffic sign recognition</a:t>
            </a:r>
            <a:endParaRPr sz="8000" b="1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0" name="Google Shape;440;ge68e3efa36_5_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441" name="Google Shape;441;ge68e3efa36_5_0"/>
          <p:cNvGrpSpPr/>
          <p:nvPr/>
        </p:nvGrpSpPr>
        <p:grpSpPr>
          <a:xfrm>
            <a:off x="597464" y="6095738"/>
            <a:ext cx="4668170" cy="4209376"/>
            <a:chOff x="413656" y="2171700"/>
            <a:chExt cx="2329542" cy="2307772"/>
          </a:xfrm>
        </p:grpSpPr>
        <p:pic>
          <p:nvPicPr>
            <p:cNvPr id="442" name="Google Shape;442;ge68e3efa36_5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9100" y="2171700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ge68e3efa36_5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97428" y="2171700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ge68e3efa36_5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75756" y="2171700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ge68e3efa36_5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3656" y="2944586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ge68e3efa36_5_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02870" y="2944586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ge68e3efa36_5_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981198" y="2944586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ge68e3efa36_5_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13656" y="3717472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ge68e3efa36_5_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75756" y="3717472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ge68e3efa36_5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197428" y="3717472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ge68e3efa36_5_0"/>
          <p:cNvSpPr txBox="1"/>
          <p:nvPr/>
        </p:nvSpPr>
        <p:spPr>
          <a:xfrm>
            <a:off x="474849" y="10691300"/>
            <a:ext cx="49134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Collecting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45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categories of  for</a:t>
            </a: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ei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gn and Taiwan traffic signs. 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52" name="Google Shape;452;ge68e3efa36_5_0"/>
          <p:cNvGrpSpPr/>
          <p:nvPr/>
        </p:nvGrpSpPr>
        <p:grpSpPr>
          <a:xfrm>
            <a:off x="7360308" y="6988968"/>
            <a:ext cx="2536647" cy="2264763"/>
            <a:chOff x="2929122" y="2309054"/>
            <a:chExt cx="949415" cy="931235"/>
          </a:xfrm>
        </p:grpSpPr>
        <p:pic>
          <p:nvPicPr>
            <p:cNvPr id="453" name="Google Shape;453;ge68e3efa36_5_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929122" y="2309054"/>
              <a:ext cx="535781" cy="5357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54" name="Google Shape;454;ge68e3efa36_5_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060197" y="2399881"/>
              <a:ext cx="535781" cy="5357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55" name="Google Shape;455;ge68e3efa36_5_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201476" y="2552195"/>
              <a:ext cx="535781" cy="5357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56" name="Google Shape;456;ge68e3efa36_5_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342756" y="2704508"/>
              <a:ext cx="535781" cy="5357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57" name="Google Shape;457;ge68e3efa36_5_0"/>
          <p:cNvSpPr txBox="1"/>
          <p:nvPr/>
        </p:nvSpPr>
        <p:spPr>
          <a:xfrm>
            <a:off x="6383881" y="10159260"/>
            <a:ext cx="44895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Expanding the training data set using </a:t>
            </a:r>
            <a:r>
              <a:rPr lang="en-US" sz="3000" dirty="0" err="1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OpenCV</a:t>
            </a:r>
            <a:r>
              <a:rPr lang="en-US" sz="3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-US" sz="3000" dirty="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GAN</a:t>
            </a:r>
            <a:r>
              <a:rPr lang="en-US" sz="3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30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8" name="Google Shape;458;ge68e3efa36_5_0"/>
          <p:cNvSpPr txBox="1"/>
          <p:nvPr/>
        </p:nvSpPr>
        <p:spPr>
          <a:xfrm>
            <a:off x="12074076" y="7343367"/>
            <a:ext cx="59001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 Learning model: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CNN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VGG19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ResNet50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9" name="Google Shape;459;ge68e3efa36_5_0"/>
          <p:cNvSpPr txBox="1"/>
          <p:nvPr/>
        </p:nvSpPr>
        <p:spPr>
          <a:xfrm>
            <a:off x="12074076" y="11024540"/>
            <a:ext cx="59001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Machine Learning model: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SVM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3000">
                <a:solidFill>
                  <a:srgbClr val="F77660"/>
                </a:solidFill>
                <a:latin typeface="Verdana"/>
                <a:ea typeface="Verdana"/>
                <a:cs typeface="Verdana"/>
                <a:sym typeface="Verdana"/>
              </a:rPr>
              <a:t>Decision tree</a:t>
            </a:r>
            <a:endParaRPr sz="3000">
              <a:solidFill>
                <a:srgbClr val="F77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0" name="Google Shape;460;ge68e3efa36_5_0"/>
          <p:cNvSpPr txBox="1"/>
          <p:nvPr/>
        </p:nvSpPr>
        <p:spPr>
          <a:xfrm>
            <a:off x="18667853" y="10587154"/>
            <a:ext cx="52413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heatmap of </a:t>
            </a: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predicting test</a:t>
            </a:r>
            <a:r>
              <a:rPr lang="en-US" sz="3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set of 45 categories in Taiwanese signs  </a:t>
            </a:r>
            <a:endParaRPr sz="3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1" name="Google Shape;461;ge68e3efa36_5_0"/>
          <p:cNvSpPr/>
          <p:nvPr/>
        </p:nvSpPr>
        <p:spPr>
          <a:xfrm>
            <a:off x="5489292" y="8261002"/>
            <a:ext cx="1215300" cy="34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e68e3efa36_5_0"/>
          <p:cNvSpPr/>
          <p:nvPr/>
        </p:nvSpPr>
        <p:spPr>
          <a:xfrm>
            <a:off x="10902265" y="8315569"/>
            <a:ext cx="1215300" cy="34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e68e3efa36_5_0"/>
          <p:cNvSpPr/>
          <p:nvPr/>
        </p:nvSpPr>
        <p:spPr>
          <a:xfrm>
            <a:off x="17517837" y="6635122"/>
            <a:ext cx="777600" cy="4578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ge68e3efa36_5_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8792182" y="6501730"/>
            <a:ext cx="4992643" cy="402242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e68e3efa36_5_0"/>
          <p:cNvSpPr txBox="1"/>
          <p:nvPr/>
        </p:nvSpPr>
        <p:spPr>
          <a:xfrm>
            <a:off x="1146461" y="3975749"/>
            <a:ext cx="3610200" cy="531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collection</a:t>
            </a:r>
            <a:endParaRPr sz="3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6" name="Google Shape;466;ge68e3efa36_5_0"/>
          <p:cNvSpPr txBox="1"/>
          <p:nvPr/>
        </p:nvSpPr>
        <p:spPr>
          <a:xfrm>
            <a:off x="6191944" y="3975749"/>
            <a:ext cx="4913400" cy="531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Pre-processing</a:t>
            </a:r>
            <a:endParaRPr sz="3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7" name="Google Shape;467;ge68e3efa36_5_0"/>
          <p:cNvSpPr txBox="1"/>
          <p:nvPr/>
        </p:nvSpPr>
        <p:spPr>
          <a:xfrm>
            <a:off x="11971839" y="3744899"/>
            <a:ext cx="6144600" cy="9927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Model training  &amp; hyperparameter tuning</a:t>
            </a:r>
            <a:endParaRPr sz="3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8" name="Google Shape;468;ge68e3efa36_5_0"/>
          <p:cNvSpPr txBox="1"/>
          <p:nvPr/>
        </p:nvSpPr>
        <p:spPr>
          <a:xfrm>
            <a:off x="19063766" y="3975749"/>
            <a:ext cx="4489500" cy="531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Test data prediction</a:t>
            </a:r>
            <a:endParaRPr sz="3000" b="1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69" name="Google Shape;469;ge68e3efa36_5_0"/>
          <p:cNvGrpSpPr/>
          <p:nvPr/>
        </p:nvGrpSpPr>
        <p:grpSpPr>
          <a:xfrm>
            <a:off x="12690109" y="5315049"/>
            <a:ext cx="4668035" cy="1872421"/>
            <a:chOff x="4825700" y="1620765"/>
            <a:chExt cx="1747150" cy="769910"/>
          </a:xfrm>
        </p:grpSpPr>
        <p:pic>
          <p:nvPicPr>
            <p:cNvPr id="470" name="Google Shape;470;ge68e3efa36_5_0"/>
            <p:cNvPicPr preferRelativeResize="0"/>
            <p:nvPr/>
          </p:nvPicPr>
          <p:blipFill rotWithShape="1">
            <a:blip r:embed="rId17">
              <a:alphaModFix/>
            </a:blip>
            <a:srcRect r="527" b="34840"/>
            <a:stretch/>
          </p:blipFill>
          <p:spPr>
            <a:xfrm>
              <a:off x="4825700" y="1620765"/>
              <a:ext cx="1747150" cy="704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ge68e3efa36_5_0"/>
            <p:cNvSpPr/>
            <p:nvPr/>
          </p:nvSpPr>
          <p:spPr>
            <a:xfrm>
              <a:off x="5347100" y="2250275"/>
              <a:ext cx="737100" cy="14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2" name="Google Shape;472;ge68e3efa36_5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3275955" y="8538886"/>
            <a:ext cx="3496343" cy="243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23d02d98_2_0"/>
          <p:cNvSpPr txBox="1"/>
          <p:nvPr/>
        </p:nvSpPr>
        <p:spPr>
          <a:xfrm>
            <a:off x="6092400" y="909975"/>
            <a:ext cx="12199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Traffic Signs Dataset</a:t>
            </a:r>
            <a:endParaRPr/>
          </a:p>
        </p:txBody>
      </p:sp>
      <p:sp>
        <p:nvSpPr>
          <p:cNvPr id="478" name="Google Shape;478;ge723d02d98_2_0"/>
          <p:cNvSpPr txBox="1"/>
          <p:nvPr/>
        </p:nvSpPr>
        <p:spPr>
          <a:xfrm>
            <a:off x="7978500" y="2366700"/>
            <a:ext cx="84270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European traffic signs</a:t>
            </a:r>
            <a:endParaRPr/>
          </a:p>
        </p:txBody>
      </p:sp>
      <p:pic>
        <p:nvPicPr>
          <p:cNvPr id="479" name="Google Shape;479;ge723d02d98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763" y="4458050"/>
            <a:ext cx="11486475" cy="77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e723d02d98_2_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/>
          <p:nvPr/>
        </p:nvSpPr>
        <p:spPr>
          <a:xfrm>
            <a:off x="6169500" y="845463"/>
            <a:ext cx="12045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Traffic Signs Dataset</a:t>
            </a:r>
            <a:endParaRPr/>
          </a:p>
        </p:txBody>
      </p:sp>
      <p:pic>
        <p:nvPicPr>
          <p:cNvPr id="486" name="Google Shape;486;p39" descr="3ZGcstPyvs79pU9XTbvYzPe-Hd0wcykbTvljtAER-3QlDtjDecIQDX2h2nIOg8DcDNzjeA1dxTuhcEWyV3ZaFmgCWXgF9ATTZTbkFjMeS8rN9TuvwgJRq6FxWFy_7vwphUrzbRj23C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9858" y="3704819"/>
            <a:ext cx="7162319" cy="82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 descr="J6ehxdC4LFjCTNf50W51GQDHkD8Q12DotLT35oMsbAYwzjxqVAuUzCXVxFr5pCsY482UhQl3VTO_sV29lB67Tm5v4GlHLdZJMRLeknJp4KDlltf6JBhsZWu2E5ZBIjhPwJmbVRBi_J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822" y="3741015"/>
            <a:ext cx="7162319" cy="792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 descr="9XLFOUAEqThzGzKMx-7ez2oQwjzyC7KXBIXzgu6zAIFECOeAJE1uWPToAWHYHh_pKOxFBIP2f1xZls0vgxMJmLAkbYc0U8-BFdv26f1-ijWWdZX6ekAJTwKAcV8nFdvtON3ENURG1UQ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0841" y="3704834"/>
            <a:ext cx="7162319" cy="801156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/>
        </p:nvSpPr>
        <p:spPr>
          <a:xfrm>
            <a:off x="2741105" y="12208350"/>
            <a:ext cx="3603753" cy="70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Warning Signs</a:t>
            </a:r>
            <a:endParaRPr/>
          </a:p>
        </p:txBody>
      </p:sp>
      <p:sp>
        <p:nvSpPr>
          <p:cNvPr id="490" name="Google Shape;490;p39"/>
          <p:cNvSpPr txBox="1"/>
          <p:nvPr/>
        </p:nvSpPr>
        <p:spPr>
          <a:xfrm>
            <a:off x="10060686" y="12213838"/>
            <a:ext cx="4262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Prohibitory Signs</a:t>
            </a:r>
            <a:endParaRPr/>
          </a:p>
        </p:txBody>
      </p:sp>
      <p:sp>
        <p:nvSpPr>
          <p:cNvPr id="491" name="Google Shape;491;p39"/>
          <p:cNvSpPr txBox="1"/>
          <p:nvPr/>
        </p:nvSpPr>
        <p:spPr>
          <a:xfrm>
            <a:off x="17737644" y="12309625"/>
            <a:ext cx="4206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Mandatory Signs</a:t>
            </a:r>
            <a:endParaRPr/>
          </a:p>
        </p:txBody>
      </p:sp>
      <p:sp>
        <p:nvSpPr>
          <p:cNvPr id="492" name="Google Shape;492;p39"/>
          <p:cNvSpPr txBox="1"/>
          <p:nvPr/>
        </p:nvSpPr>
        <p:spPr>
          <a:xfrm>
            <a:off x="9955879" y="2302185"/>
            <a:ext cx="44721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Taiwan Signs</a:t>
            </a:r>
            <a:endParaRPr/>
          </a:p>
        </p:txBody>
      </p:sp>
      <p:sp>
        <p:nvSpPr>
          <p:cNvPr id="493" name="Google Shape;493;p3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/>
          <p:nvPr/>
        </p:nvSpPr>
        <p:spPr>
          <a:xfrm>
            <a:off x="2671200" y="894300"/>
            <a:ext cx="190416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Expanding datasets with </a:t>
            </a: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OpenCV</a:t>
            </a:r>
            <a:endParaRPr/>
          </a:p>
        </p:txBody>
      </p:sp>
      <p:sp>
        <p:nvSpPr>
          <p:cNvPr id="499" name="Google Shape;499;p41"/>
          <p:cNvSpPr txBox="1"/>
          <p:nvPr/>
        </p:nvSpPr>
        <p:spPr>
          <a:xfrm>
            <a:off x="2586004" y="3212193"/>
            <a:ext cx="204627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Problems</a:t>
            </a:r>
            <a:r>
              <a:rPr lang="en-US" sz="42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: the amount of data between each </a:t>
            </a:r>
            <a:r>
              <a:rPr lang="en-US" sz="42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categories</a:t>
            </a:r>
            <a:r>
              <a:rPr lang="en-US" sz="42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are unbalanced. </a:t>
            </a:r>
            <a:endParaRPr/>
          </a:p>
        </p:txBody>
      </p:sp>
      <p:sp>
        <p:nvSpPr>
          <p:cNvPr id="500" name="Google Shape;500;p41"/>
          <p:cNvSpPr txBox="1"/>
          <p:nvPr/>
        </p:nvSpPr>
        <p:spPr>
          <a:xfrm>
            <a:off x="2562663" y="3996175"/>
            <a:ext cx="14487712" cy="74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Workaround</a:t>
            </a:r>
            <a:r>
              <a:rPr lang="en-US" sz="42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: use openCV and GAN to create data. </a:t>
            </a:r>
            <a:endParaRPr/>
          </a:p>
        </p:txBody>
      </p:sp>
      <p:pic>
        <p:nvPicPr>
          <p:cNvPr id="501" name="Google Shape;501;p41" descr="waE57wcXwefs26KYfml2-UJQ7C1jamrMTR5GBrPqF_kVl9vmCl-5g9_oWFMo1kBsENhFy0sixUw5wjTGpLL8eItfjjWvD984Grl2tAuk7kqQpK8f4ugaohezbXqG2yClIR_0_QYHy0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79430" y="9515712"/>
            <a:ext cx="2752061" cy="275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1" descr="ofn_ByNuJ6XipJjZxADUmQ6bjc11E4se3PjK-RDUAMPL8hjpxDr6Qivqar3YNPRU-BIeOwUuZBgVLXP6lMGSnQxPgLSX84XcurEeOVZHky1BRkjqceYYKqgFizbNsU-Qtlw_nmOlXb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29317" y="9488900"/>
            <a:ext cx="2731425" cy="27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 descr="bxqfJXQL7VKCz3dApxOs4au68Go6uob2jYsrzUAlFv2gj07rMe_wSXMTpRqVscTJa-ROOwkMXMmWACi7eFxz6tX9aNuSfPZTLWO2azcr4gM0lWjFnaZb8AJMVJPpqKG3zTaPX2bPqA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9135" y="5612602"/>
            <a:ext cx="2731424" cy="27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 descr="6jFb7eo5DhLFpnYUj47D7QW9V9AqDf-yx0D5gEBc7hSADoPTYbdv1T30imETtFdPlxjRHQF_psGaAmOD7bKAED9FDUKoxj8PbzT2DNMaGs8vbJ0yiqudyDaIF5b31bmVgiYF5kVybp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5277" y="5612602"/>
            <a:ext cx="2731424" cy="27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1" descr="3mNqsDqFt_2-Tv59bj5UXBeK6216NKhwBpQfkgKW38utXDiWo7_EXybEFtm2DBdbaz3eCslMOOUmTWzMmpgsYy_6KGZ3x_c_mGFA2nThILuPliCOO8dqN4H4lSshQN0UlxZfe3TQsIs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63376" y="9579542"/>
            <a:ext cx="2629698" cy="262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1" descr="dQJfLVubTcwnzOVRkA4rWsDfcHEKNglcyVgiy5weiXqRoB1IQEORhPmDe5v7CR2RGJH3rOoPhCQOcHeofRxzQJ9T9KfCFWbim_CAnVJ8Wb75nR8aoS2FQQ6AEx6A9_lY1lQznzp50MY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05457" y="9539763"/>
            <a:ext cx="2629697" cy="262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1" descr="lsvdy7-1b9OBpUXBcvntLu4177h8eMm-QhcaYjlpwh5iSAwABOcPelO6LjNclRP0_XOO2NB4YsVN1MK0JHK5pRd9uOyHa0XwIqjFOXsUosqjQXnL_zAHz0ax4FS8t3DzCdQOMHCQLGw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24958" y="9529443"/>
            <a:ext cx="2752061" cy="284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1" descr="7iP526np1FZChZkZ3t_06o_Y31RV6dSNvbO71I4tX-QXEOjHAI9faB1IkBOngA87TqFzF4raD32bcD-jR8LQYVglaoHmtK8XvOr8qGmk0R4FzTQ0dru-HYWU0Jq3luv_rXO-fqvYU-8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21367" y="9481994"/>
            <a:ext cx="2846960" cy="284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1" descr="ZhT05S8zCh8uGSnZuoVYZVtjJ_cA4bH-J0Qd0316S0iGET1ezX1JKO1cO0CJFC26YQ865YIcynJqo3dhNoZfBlKVXqcNMzYqhTJ8P5Su4Le83y99SL9hcHGJalPk1oGJDv95j5zVS8s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25671" y="5615251"/>
            <a:ext cx="2895309" cy="273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1" descr="TG2aPR-U-CKrB1r_uX6Sm5ej4J-XT5oZNe8ZodnjmNbS_FvLdgbI8V2ajFUIJmX6Qq0aFvXdW-ztanK-PvhSKQ2e_qvw_cu90k-HWj9MC7W0DxMkI7BUj1HDDdkxsb9rLIiHFrzFWC8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149796" y="5592333"/>
            <a:ext cx="2741019" cy="283553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1"/>
          <p:cNvSpPr txBox="1"/>
          <p:nvPr/>
        </p:nvSpPr>
        <p:spPr>
          <a:xfrm>
            <a:off x="4559788" y="8477270"/>
            <a:ext cx="1944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Brightness</a:t>
            </a:r>
            <a:endParaRPr/>
          </a:p>
        </p:txBody>
      </p:sp>
      <p:sp>
        <p:nvSpPr>
          <p:cNvPr id="512" name="Google Shape;512;p41"/>
          <p:cNvSpPr txBox="1"/>
          <p:nvPr/>
        </p:nvSpPr>
        <p:spPr>
          <a:xfrm>
            <a:off x="18192750" y="12413808"/>
            <a:ext cx="1359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Blurred</a:t>
            </a:r>
            <a:endParaRPr/>
          </a:p>
        </p:txBody>
      </p:sp>
      <p:sp>
        <p:nvSpPr>
          <p:cNvPr id="513" name="Google Shape;513;p41"/>
          <p:cNvSpPr txBox="1"/>
          <p:nvPr/>
        </p:nvSpPr>
        <p:spPr>
          <a:xfrm>
            <a:off x="11084686" y="12413808"/>
            <a:ext cx="2116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Perspective</a:t>
            </a:r>
            <a:endParaRPr/>
          </a:p>
        </p:txBody>
      </p:sp>
      <p:sp>
        <p:nvSpPr>
          <p:cNvPr id="514" name="Google Shape;514;p41"/>
          <p:cNvSpPr txBox="1"/>
          <p:nvPr/>
        </p:nvSpPr>
        <p:spPr>
          <a:xfrm>
            <a:off x="3992527" y="12413808"/>
            <a:ext cx="3491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 in &amp; zoom out</a:t>
            </a:r>
            <a:endParaRPr/>
          </a:p>
        </p:txBody>
      </p:sp>
      <p:sp>
        <p:nvSpPr>
          <p:cNvPr id="515" name="Google Shape;515;p41"/>
          <p:cNvSpPr txBox="1"/>
          <p:nvPr/>
        </p:nvSpPr>
        <p:spPr>
          <a:xfrm>
            <a:off x="10076737" y="8477270"/>
            <a:ext cx="4132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 turn and add word</a:t>
            </a:r>
            <a:endParaRPr/>
          </a:p>
        </p:txBody>
      </p:sp>
      <p:pic>
        <p:nvPicPr>
          <p:cNvPr id="516" name="Google Shape;516;p41" descr="z19361.jp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903983" y="5654579"/>
            <a:ext cx="2727507" cy="282156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miter lim="400000"/>
            <a:headEnd type="none" w="sm" len="sm"/>
            <a:tailEnd type="none" w="sm" len="sm"/>
          </a:ln>
        </p:spPr>
      </p:pic>
      <p:pic>
        <p:nvPicPr>
          <p:cNvPr id="517" name="Google Shape;517;p41" descr="z20014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8837494" y="5609902"/>
            <a:ext cx="2821560" cy="2918854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miter lim="400000"/>
            <a:headEnd type="none" w="sm" len="sm"/>
            <a:tailEnd type="none" w="sm" len="sm"/>
          </a:ln>
        </p:spPr>
      </p:pic>
      <p:sp>
        <p:nvSpPr>
          <p:cNvPr id="518" name="Google Shape;518;p41"/>
          <p:cNvSpPr txBox="1"/>
          <p:nvPr/>
        </p:nvSpPr>
        <p:spPr>
          <a:xfrm>
            <a:off x="17988102" y="8477270"/>
            <a:ext cx="1768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Helvetica Neue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 Turn</a:t>
            </a:r>
            <a:endParaRPr/>
          </a:p>
        </p:txBody>
      </p:sp>
      <p:sp>
        <p:nvSpPr>
          <p:cNvPr id="519" name="Google Shape;519;p4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/>
        </p:nvSpPr>
        <p:spPr>
          <a:xfrm>
            <a:off x="3961200" y="967025"/>
            <a:ext cx="17166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Expanding datasets with </a:t>
            </a: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GAN</a:t>
            </a:r>
            <a:endParaRPr/>
          </a:p>
        </p:txBody>
      </p:sp>
      <p:grpSp>
        <p:nvGrpSpPr>
          <p:cNvPr id="525" name="Google Shape;525;p42"/>
          <p:cNvGrpSpPr/>
          <p:nvPr/>
        </p:nvGrpSpPr>
        <p:grpSpPr>
          <a:xfrm>
            <a:off x="3266750" y="2735700"/>
            <a:ext cx="16882509" cy="10098224"/>
            <a:chOff x="0" y="0"/>
            <a:chExt cx="16319487" cy="9769954"/>
          </a:xfrm>
        </p:grpSpPr>
        <p:pic>
          <p:nvPicPr>
            <p:cNvPr id="526" name="Google Shape;526;p42" descr="png-clipart-generative-adversarial-networks-brand-deep-learning-engineering-artificial-neural-network-gan-computer-network-angl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478" y="0"/>
              <a:ext cx="15757991" cy="9769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2" descr="messageImage_1627525863544.jpe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01513" y="1826897"/>
              <a:ext cx="2102975" cy="21486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42" descr="messageImage_1627525879645.jpe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586513" y="6455084"/>
              <a:ext cx="2732974" cy="2741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42"/>
            <p:cNvSpPr/>
            <p:nvPr/>
          </p:nvSpPr>
          <p:spPr>
            <a:xfrm>
              <a:off x="3176340" y="204219"/>
              <a:ext cx="10537702" cy="4701244"/>
            </a:xfrm>
            <a:prstGeom prst="roundRect">
              <a:avLst>
                <a:gd name="adj" fmla="val 11721"/>
              </a:avLst>
            </a:prstGeom>
            <a:noFill/>
            <a:ln w="25400" cap="flat" cmpd="sng">
              <a:solidFill>
                <a:srgbClr val="D6B262"/>
              </a:solidFill>
              <a:prstDash val="dot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3531635" y="5392325"/>
              <a:ext cx="8017802" cy="4136671"/>
            </a:xfrm>
            <a:prstGeom prst="roundRect">
              <a:avLst>
                <a:gd name="adj" fmla="val 11985"/>
              </a:avLst>
            </a:prstGeom>
            <a:noFill/>
            <a:ln w="25400" cap="flat" cmpd="sng">
              <a:solidFill>
                <a:srgbClr val="D6B262"/>
              </a:solidFill>
              <a:prstDash val="dot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31" name="Google Shape;531;p42" descr="messageImage_1627525879645.jpe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401940"/>
              <a:ext cx="2988870" cy="29986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4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/>
          <p:nvPr/>
        </p:nvSpPr>
        <p:spPr>
          <a:xfrm>
            <a:off x="3256700" y="917625"/>
            <a:ext cx="187713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Common Traffic Signs in Taiwan</a:t>
            </a:r>
            <a:endParaRPr/>
          </a:p>
        </p:txBody>
      </p:sp>
      <p:grpSp>
        <p:nvGrpSpPr>
          <p:cNvPr id="538" name="Google Shape;538;p43"/>
          <p:cNvGrpSpPr/>
          <p:nvPr/>
        </p:nvGrpSpPr>
        <p:grpSpPr>
          <a:xfrm>
            <a:off x="7934846" y="3966034"/>
            <a:ext cx="15898029" cy="9155796"/>
            <a:chOff x="0" y="0"/>
            <a:chExt cx="15898028" cy="9155794"/>
          </a:xfrm>
        </p:grpSpPr>
        <p:pic>
          <p:nvPicPr>
            <p:cNvPr id="539" name="Google Shape;539;p43" descr="goldenro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5898028" cy="91557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43"/>
            <p:cNvSpPr txBox="1"/>
            <p:nvPr/>
          </p:nvSpPr>
          <p:spPr>
            <a:xfrm>
              <a:off x="682645" y="247618"/>
              <a:ext cx="1900023" cy="86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2600"/>
                <a:buFont typeface="Helvetica Neue"/>
                <a:buNone/>
              </a:pPr>
              <a:r>
                <a:rPr lang="en-US" sz="2600" b="1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 :</a:t>
              </a:r>
              <a:r>
                <a:rPr lang="en-US" sz="2600" b="0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count</a:t>
              </a:r>
              <a:br>
                <a:rPr lang="en-US" sz="2600" b="0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2600" b="1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 : </a:t>
              </a:r>
              <a:r>
                <a:rPr lang="en-US" sz="2600" b="0" i="0" u="none" strike="noStrike" cap="none">
                  <a:solidFill>
                    <a:srgbClr val="6C6C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category</a:t>
              </a:r>
              <a:endParaRPr/>
            </a:p>
          </p:txBody>
        </p:sp>
      </p:grpSp>
      <p:sp>
        <p:nvSpPr>
          <p:cNvPr id="541" name="Google Shape;541;p43"/>
          <p:cNvSpPr txBox="1"/>
          <p:nvPr/>
        </p:nvSpPr>
        <p:spPr>
          <a:xfrm>
            <a:off x="941257" y="4423633"/>
            <a:ext cx="6682917" cy="713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731519" marR="0" lvl="0" indent="-7315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Mandatory Signs</a:t>
            </a:r>
            <a:br>
              <a:rPr lang="en-US" sz="3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Including 10 different signs(keep right, straight only, etc)</a:t>
            </a:r>
            <a:endParaRPr/>
          </a:p>
          <a:p>
            <a:pPr marL="731519" marR="0" lvl="0" indent="-731519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Prohibitory Signs</a:t>
            </a:r>
            <a:b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Including 16 different signs(no entry, speed limit, etc)</a:t>
            </a:r>
            <a:endParaRPr/>
          </a:p>
          <a:p>
            <a:pPr marL="731519" marR="0" lvl="0" indent="-731519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Warning Signs</a:t>
            </a:r>
            <a:b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Including 15 different signs(stop, slow, etc)</a:t>
            </a:r>
            <a:endParaRPr/>
          </a:p>
        </p:txBody>
      </p:sp>
      <p:sp>
        <p:nvSpPr>
          <p:cNvPr id="542" name="Google Shape;542;p43"/>
          <p:cNvSpPr txBox="1"/>
          <p:nvPr/>
        </p:nvSpPr>
        <p:spPr>
          <a:xfrm>
            <a:off x="1545588" y="3269587"/>
            <a:ext cx="4611015" cy="70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= 5537 </a:t>
            </a:r>
            <a:r>
              <a:rPr lang="en-US" sz="3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(4254+1283)</a:t>
            </a:r>
            <a:endParaRPr/>
          </a:p>
        </p:txBody>
      </p:sp>
      <p:sp>
        <p:nvSpPr>
          <p:cNvPr id="543" name="Google Shape;543;p43"/>
          <p:cNvSpPr txBox="1"/>
          <p:nvPr/>
        </p:nvSpPr>
        <p:spPr>
          <a:xfrm>
            <a:off x="9825958" y="2296697"/>
            <a:ext cx="4732084" cy="94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 Categories</a:t>
            </a:r>
            <a:endParaRPr/>
          </a:p>
        </p:txBody>
      </p:sp>
      <p:sp>
        <p:nvSpPr>
          <p:cNvPr id="544" name="Google Shape;544;p4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e68e3efa36_16_157" descr="Image"/>
          <p:cNvPicPr preferRelativeResize="0"/>
          <p:nvPr/>
        </p:nvPicPr>
        <p:blipFill rotWithShape="1">
          <a:blip r:embed="rId3">
            <a:alphaModFix/>
          </a:blip>
          <a:srcRect t="16552"/>
          <a:stretch/>
        </p:blipFill>
        <p:spPr>
          <a:xfrm>
            <a:off x="-33780" y="2259105"/>
            <a:ext cx="24451559" cy="11473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e68e3efa36_16_15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Google Shape;310;ge68e3efa36_16_161">
            <a:extLst>
              <a:ext uri="{FF2B5EF4-FFF2-40B4-BE49-F238E27FC236}">
                <a16:creationId xmlns:a16="http://schemas.microsoft.com/office/drawing/2014/main" id="{9E244827-E69B-4B52-86B8-A84353222DA9}"/>
              </a:ext>
            </a:extLst>
          </p:cNvPr>
          <p:cNvSpPr txBox="1"/>
          <p:nvPr/>
        </p:nvSpPr>
        <p:spPr>
          <a:xfrm>
            <a:off x="6916984" y="840176"/>
            <a:ext cx="10635910" cy="133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Dataset Collection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45"/>
          <p:cNvGrpSpPr/>
          <p:nvPr/>
        </p:nvGrpSpPr>
        <p:grpSpPr>
          <a:xfrm>
            <a:off x="5634128" y="2990548"/>
            <a:ext cx="4107589" cy="4102792"/>
            <a:chOff x="0" y="0"/>
            <a:chExt cx="4107589" cy="4102792"/>
          </a:xfrm>
        </p:grpSpPr>
        <p:sp>
          <p:nvSpPr>
            <p:cNvPr id="550" name="Google Shape;550;p45"/>
            <p:cNvSpPr/>
            <p:nvPr/>
          </p:nvSpPr>
          <p:spPr>
            <a:xfrm>
              <a:off x="0" y="0"/>
              <a:ext cx="4107589" cy="4102792"/>
            </a:xfrm>
            <a:prstGeom prst="ellipse">
              <a:avLst/>
            </a:prstGeom>
            <a:solidFill>
              <a:srgbClr val="D6B262"/>
            </a:solidFill>
            <a:ln w="1651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1" name="Google Shape;551;p45"/>
            <p:cNvSpPr txBox="1"/>
            <p:nvPr/>
          </p:nvSpPr>
          <p:spPr>
            <a:xfrm>
              <a:off x="347386" y="921095"/>
              <a:ext cx="3412800" cy="225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0"/>
                <a:buFont typeface="Verdana"/>
                <a:buNone/>
              </a:pPr>
              <a:r>
                <a:rPr lang="en-US" sz="70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M</a:t>
              </a:r>
              <a:r>
                <a:rPr lang="en-US" sz="48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achine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0"/>
                <a:buFont typeface="Verdana"/>
                <a:buNone/>
              </a:pPr>
              <a:r>
                <a:rPr lang="en-US" sz="70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L</a:t>
              </a:r>
              <a:r>
                <a:rPr lang="en-US" sz="48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earning</a:t>
              </a:r>
              <a:endParaRPr/>
            </a:p>
          </p:txBody>
        </p:sp>
      </p:grpSp>
      <p:sp>
        <p:nvSpPr>
          <p:cNvPr id="552" name="Google Shape;552;p45"/>
          <p:cNvSpPr/>
          <p:nvPr/>
        </p:nvSpPr>
        <p:spPr>
          <a:xfrm>
            <a:off x="15028897" y="3353995"/>
            <a:ext cx="3810000" cy="3585300"/>
          </a:xfrm>
          <a:prstGeom prst="rect">
            <a:avLst/>
          </a:prstGeom>
          <a:solidFill>
            <a:srgbClr val="A9A9A9"/>
          </a:solidFill>
          <a:ln w="165100" cap="flat" cmpd="sng">
            <a:solidFill>
              <a:srgbClr val="A9A9A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15284417" y="4016319"/>
            <a:ext cx="32991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Verdana"/>
              <a:buNone/>
            </a:pPr>
            <a:r>
              <a:rPr lang="en-US" sz="7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en-US" sz="48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eep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Verdana"/>
              <a:buNone/>
            </a:pPr>
            <a:r>
              <a:rPr lang="en-US" sz="7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48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earning</a:t>
            </a:r>
            <a:endParaRPr/>
          </a:p>
        </p:txBody>
      </p:sp>
      <p:sp>
        <p:nvSpPr>
          <p:cNvPr id="554" name="Google Shape;554;p45"/>
          <p:cNvSpPr txBox="1"/>
          <p:nvPr/>
        </p:nvSpPr>
        <p:spPr>
          <a:xfrm>
            <a:off x="4576125" y="917625"/>
            <a:ext cx="155475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Modeling in two </a:t>
            </a: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Strategies</a:t>
            </a:r>
            <a:endParaRPr/>
          </a:p>
        </p:txBody>
      </p:sp>
      <p:sp>
        <p:nvSpPr>
          <p:cNvPr id="555" name="Google Shape;555;p45"/>
          <p:cNvSpPr txBox="1"/>
          <p:nvPr/>
        </p:nvSpPr>
        <p:spPr>
          <a:xfrm>
            <a:off x="4437925" y="7854425"/>
            <a:ext cx="8541300" cy="50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482600" marR="0" lvl="0" indent="-482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KNN 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SVM(linear, rbg, poly, sigmoid) 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Decision Tree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Random Forests</a:t>
            </a:r>
            <a:endParaRPr/>
          </a:p>
          <a:p>
            <a:pPr marL="482600" marR="0" lvl="0" indent="-482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428"/>
              <a:buFont typeface="Verdana"/>
              <a:buChar char="•"/>
            </a:pPr>
            <a:r>
              <a:rPr lang="en-US" sz="36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Adaboost</a:t>
            </a:r>
            <a:endParaRPr/>
          </a:p>
        </p:txBody>
      </p:sp>
      <p:sp>
        <p:nvSpPr>
          <p:cNvPr id="556" name="Google Shape;556;p45"/>
          <p:cNvSpPr txBox="1"/>
          <p:nvPr/>
        </p:nvSpPr>
        <p:spPr>
          <a:xfrm>
            <a:off x="4334823" y="7225328"/>
            <a:ext cx="772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Verdana"/>
              <a:buNone/>
            </a:pPr>
            <a:r>
              <a:rPr lang="en-US" sz="38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Methods </a:t>
            </a:r>
            <a:endParaRPr/>
          </a:p>
        </p:txBody>
      </p:sp>
      <p:sp>
        <p:nvSpPr>
          <p:cNvPr id="557" name="Google Shape;557;p4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6"/>
          <p:cNvSpPr txBox="1"/>
          <p:nvPr/>
        </p:nvSpPr>
        <p:spPr>
          <a:xfrm>
            <a:off x="3280850" y="3519400"/>
            <a:ext cx="180138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Comparison of data preprocessing methods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2353350" y="6417800"/>
            <a:ext cx="19677300" cy="47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71499" marR="0" lvl="0" indent="-571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No matter what models, using  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RGB 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Grayscale 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to train model </a:t>
            </a:r>
            <a:r>
              <a:rPr lang="en-US" sz="4000" b="1" i="0" u="sng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the accuracy values are stable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and</a:t>
            </a:r>
            <a:r>
              <a:rPr lang="en-US" sz="4000" i="0" u="sng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the standard deviation is &lt;0.02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499" marR="0" lvl="0" indent="-57149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Using 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split RGB channel, split HSV channel, 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and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EqualizeHist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, that has </a:t>
            </a:r>
            <a:r>
              <a:rPr lang="en-US" sz="4000" i="0" u="sng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similar experiment outcome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4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499" marR="0" lvl="0" indent="-571499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Regardless of the model, using </a:t>
            </a: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Canny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4000" i="0" u="sng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this pretreatment is the worst</a:t>
            </a:r>
            <a:r>
              <a:rPr lang="en-US" sz="400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 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1724150" y="917625"/>
            <a:ext cx="21127200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Verdana"/>
              <a:buNone/>
            </a:pPr>
            <a:r>
              <a:rPr lang="en-US" sz="7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Interactive Experiment of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Verdana"/>
              <a:buNone/>
            </a:pPr>
            <a:r>
              <a:rPr lang="en-US" sz="7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Data preprocessing and Training Model </a:t>
            </a:r>
            <a:endParaRPr/>
          </a:p>
        </p:txBody>
      </p:sp>
      <p:sp>
        <p:nvSpPr>
          <p:cNvPr id="565" name="Google Shape;565;p4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 txBox="1"/>
          <p:nvPr/>
        </p:nvSpPr>
        <p:spPr>
          <a:xfrm>
            <a:off x="4583100" y="3577275"/>
            <a:ext cx="152178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Comparing training models methods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1" name="Google Shape;571;p47"/>
          <p:cNvSpPr txBox="1"/>
          <p:nvPr/>
        </p:nvSpPr>
        <p:spPr>
          <a:xfrm>
            <a:off x="6492374" y="6768750"/>
            <a:ext cx="47778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10000"/>
              <a:buFont typeface="Verdana"/>
              <a:buNone/>
            </a:pPr>
            <a:r>
              <a:rPr lang="en-US" sz="12000" b="0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-US" sz="12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85%</a:t>
            </a:r>
            <a:endParaRPr sz="12000"/>
          </a:p>
        </p:txBody>
      </p:sp>
      <p:sp>
        <p:nvSpPr>
          <p:cNvPr id="572" name="Google Shape;572;p47"/>
          <p:cNvSpPr txBox="1"/>
          <p:nvPr/>
        </p:nvSpPr>
        <p:spPr>
          <a:xfrm>
            <a:off x="3562399" y="7435291"/>
            <a:ext cx="32889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accuracy of </a:t>
            </a:r>
            <a:b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is around</a:t>
            </a:r>
            <a:endParaRPr/>
          </a:p>
        </p:txBody>
      </p:sp>
      <p:sp>
        <p:nvSpPr>
          <p:cNvPr id="573" name="Google Shape;573;p47"/>
          <p:cNvSpPr txBox="1"/>
          <p:nvPr/>
        </p:nvSpPr>
        <p:spPr>
          <a:xfrm>
            <a:off x="16249777" y="6768749"/>
            <a:ext cx="47778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10000"/>
              <a:buFont typeface="Verdana"/>
              <a:buNone/>
            </a:pPr>
            <a:r>
              <a:rPr lang="en-US" sz="12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 75%</a:t>
            </a:r>
            <a:endParaRPr sz="12000"/>
          </a:p>
        </p:txBody>
      </p:sp>
      <p:sp>
        <p:nvSpPr>
          <p:cNvPr id="574" name="Google Shape;574;p47"/>
          <p:cNvSpPr txBox="1"/>
          <p:nvPr/>
        </p:nvSpPr>
        <p:spPr>
          <a:xfrm>
            <a:off x="13336931" y="7331693"/>
            <a:ext cx="32889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accuracy of </a:t>
            </a:r>
            <a:b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000" b="1" i="0" u="none" strike="noStrike" cap="none">
                <a:solidFill>
                  <a:srgbClr val="6C6C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is around</a:t>
            </a:r>
            <a:endParaRPr/>
          </a:p>
        </p:txBody>
      </p:sp>
      <p:sp>
        <p:nvSpPr>
          <p:cNvPr id="575" name="Google Shape;575;p47"/>
          <p:cNvSpPr txBox="1"/>
          <p:nvPr/>
        </p:nvSpPr>
        <p:spPr>
          <a:xfrm>
            <a:off x="3588008" y="8946795"/>
            <a:ext cx="7682100" cy="16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Regression, SVM(linear), </a:t>
            </a: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en-US" sz="36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Random Forests, </a:t>
            </a: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has similar results.</a:t>
            </a:r>
            <a:endParaRPr/>
          </a:p>
        </p:txBody>
      </p:sp>
      <p:sp>
        <p:nvSpPr>
          <p:cNvPr id="576" name="Google Shape;576;p47"/>
          <p:cNvSpPr txBox="1"/>
          <p:nvPr/>
        </p:nvSpPr>
        <p:spPr>
          <a:xfrm>
            <a:off x="13579381" y="8843197"/>
            <a:ext cx="7242300" cy="16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SVM(rbg, poly, sigmoid), KNN, Decision Tree, </a:t>
            </a: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US" sz="36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Adaboost,</a:t>
            </a: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has similar results.</a:t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1686750" y="966700"/>
            <a:ext cx="21010500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Verdana"/>
              <a:buNone/>
            </a:pPr>
            <a:r>
              <a:rPr lang="en-US" sz="7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Interactive Experiment of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Verdana"/>
              <a:buNone/>
            </a:pPr>
            <a:r>
              <a:rPr lang="en-US" sz="7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Data preprocessing and Training Model </a:t>
            </a:r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8" descr="hJHFuoUxypt0dyQNig6rtOgoh-zr6EkqTMkhH3TKR9ajiE6QzLy2ICeJZvogKUNneaPDnKAeNTIUqTIHMVjFAEFOKkb3Nh_Xh4gZkl2z6tJJbddaeRuMprWMy5OeNieZ7xkRVHxjQD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7143" y="7274533"/>
            <a:ext cx="3810001" cy="3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8" descr="r-cnE3MbGZkHEPn_7FvPlsdPLgI2HVE-g_xRAKCAmtSjm4vnilYwzRsXPvib2nKS2NuEYgzBurfq_wdeMKj-s1wy3KVkXkZOZPkdkqJLpejodkfC9ICLpSoYqFkG0sG9TG6cqeEE1x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92745" y="7274533"/>
            <a:ext cx="3810001" cy="38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8" descr="lxb4yLdGvUM_JZgtSS2LpS4SGvXV3j_we59BJzkfcg8xzC5rgaVHG06NcBOylEiXQyXFUxz36kESoDKmRqAdL86ZFzHvLBF23xMxYbgYmek7YRod18cwEFzk1MkjADx8rmOH7Yzg79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1541" y="7274533"/>
            <a:ext cx="3810001" cy="381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8"/>
          <p:cNvSpPr txBox="1"/>
          <p:nvPr/>
        </p:nvSpPr>
        <p:spPr>
          <a:xfrm>
            <a:off x="2871208" y="3747441"/>
            <a:ext cx="19626966" cy="261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Color: </a:t>
            </a:r>
            <a:r>
              <a:rPr lang="en-US" sz="40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80% of colors can be distinguished by using openCV. </a:t>
            </a: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Clr>
                <a:srgbClr val="434343"/>
              </a:buClr>
              <a:buSzPts val="4920"/>
              <a:buFont typeface="Verdana"/>
              <a:buChar char="•"/>
            </a:pPr>
            <a:r>
              <a:rPr lang="en-US" sz="4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Shape: </a:t>
            </a:r>
            <a:r>
              <a:rPr lang="en-US" sz="40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It is difficult to find a parameter that can capture all the shape features of picture due to the large differences in focal length in pictures. </a:t>
            </a:r>
            <a:endParaRPr/>
          </a:p>
        </p:txBody>
      </p:sp>
      <p:sp>
        <p:nvSpPr>
          <p:cNvPr id="587" name="Google Shape;587;p48"/>
          <p:cNvSpPr txBox="1"/>
          <p:nvPr/>
        </p:nvSpPr>
        <p:spPr>
          <a:xfrm>
            <a:off x="7088675" y="917625"/>
            <a:ext cx="10693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Add New Features</a:t>
            </a:r>
            <a:endParaRPr/>
          </a:p>
        </p:txBody>
      </p:sp>
      <p:sp>
        <p:nvSpPr>
          <p:cNvPr id="588" name="Google Shape;588;p48"/>
          <p:cNvSpPr txBox="1"/>
          <p:nvPr/>
        </p:nvSpPr>
        <p:spPr>
          <a:xfrm>
            <a:off x="1947724" y="11995424"/>
            <a:ext cx="20983194" cy="78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the process, we also find that background is important for recognition. </a:t>
            </a:r>
            <a:endParaRPr/>
          </a:p>
        </p:txBody>
      </p:sp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" name="Google Shape;594;p49"/>
          <p:cNvGraphicFramePr/>
          <p:nvPr/>
        </p:nvGraphicFramePr>
        <p:xfrm>
          <a:off x="1905160" y="5313242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{911DA8D5-963E-4F71-8959-F0073A922C25}</a:tableStyleId>
              </a:tblPr>
              <a:tblGrid>
                <a:gridCol w="43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8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8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73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Accuracy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Std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Speed/</a:t>
                      </a:r>
                      <a:r>
                        <a:rPr lang="en-US" sz="3600" b="1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sec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675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Logistic Regression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0.001</a:t>
                      </a:r>
                      <a:endParaRPr sz="3000" u="none" strike="noStrike" cap="none">
                        <a:solidFill>
                          <a:srgbClr val="434343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0.55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0.40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SVM - Linear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0.85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0.060</a:t>
                      </a:r>
                      <a:endParaRPr sz="3000" u="none" strike="noStrike" cap="none">
                        <a:solidFill>
                          <a:srgbClr val="434343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0.32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0.20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95" name="Google Shape;595;p49"/>
          <p:cNvSpPr txBox="1"/>
          <p:nvPr/>
        </p:nvSpPr>
        <p:spPr>
          <a:xfrm>
            <a:off x="6145000" y="3095750"/>
            <a:ext cx="129048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Best Model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：</a:t>
            </a:r>
            <a:r>
              <a:rPr lang="en-US" sz="5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</a:t>
            </a:r>
            <a:r>
              <a:rPr lang="en-US" sz="5500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</a:t>
            </a:r>
            <a:r>
              <a:rPr lang="en-US" sz="5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Regression</a:t>
            </a:r>
            <a:endParaRPr/>
          </a:p>
        </p:txBody>
      </p:sp>
      <p:sp>
        <p:nvSpPr>
          <p:cNvPr id="596" name="Google Shape;596;p49"/>
          <p:cNvSpPr txBox="1"/>
          <p:nvPr/>
        </p:nvSpPr>
        <p:spPr>
          <a:xfrm>
            <a:off x="1905150" y="946725"/>
            <a:ext cx="205737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Comparison of the Models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0"/>
          <p:cNvSpPr/>
          <p:nvPr/>
        </p:nvSpPr>
        <p:spPr>
          <a:xfrm>
            <a:off x="5351516" y="3702798"/>
            <a:ext cx="4107600" cy="4102800"/>
          </a:xfrm>
          <a:prstGeom prst="ellipse">
            <a:avLst/>
          </a:prstGeom>
          <a:solidFill>
            <a:srgbClr val="A9A9A9"/>
          </a:solidFill>
          <a:ln w="165100" cap="flat" cmpd="sng">
            <a:solidFill>
              <a:srgbClr val="A9A9A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50"/>
          <p:cNvSpPr txBox="1"/>
          <p:nvPr/>
        </p:nvSpPr>
        <p:spPr>
          <a:xfrm>
            <a:off x="5698902" y="4623894"/>
            <a:ext cx="3412800" cy="2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Verdana"/>
              <a:buNone/>
            </a:pPr>
            <a:r>
              <a:rPr lang="en-US" sz="7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en-US" sz="48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achine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Verdana"/>
              <a:buNone/>
            </a:pPr>
            <a:r>
              <a:rPr lang="en-US" sz="7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US" sz="48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earning</a:t>
            </a:r>
            <a:endParaRPr/>
          </a:p>
        </p:txBody>
      </p:sp>
      <p:grpSp>
        <p:nvGrpSpPr>
          <p:cNvPr id="604" name="Google Shape;604;p50"/>
          <p:cNvGrpSpPr/>
          <p:nvPr/>
        </p:nvGrpSpPr>
        <p:grpSpPr>
          <a:xfrm>
            <a:off x="14202884" y="3961570"/>
            <a:ext cx="3810000" cy="3585249"/>
            <a:chOff x="0" y="0"/>
            <a:chExt cx="3810000" cy="3585249"/>
          </a:xfrm>
        </p:grpSpPr>
        <p:sp>
          <p:nvSpPr>
            <p:cNvPr id="605" name="Google Shape;605;p50"/>
            <p:cNvSpPr/>
            <p:nvPr/>
          </p:nvSpPr>
          <p:spPr>
            <a:xfrm>
              <a:off x="0" y="0"/>
              <a:ext cx="3810000" cy="3585249"/>
            </a:xfrm>
            <a:prstGeom prst="rect">
              <a:avLst/>
            </a:prstGeom>
            <a:solidFill>
              <a:srgbClr val="D6B262"/>
            </a:solidFill>
            <a:ln w="1651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6" name="Google Shape;606;p50"/>
            <p:cNvSpPr txBox="1"/>
            <p:nvPr/>
          </p:nvSpPr>
          <p:spPr>
            <a:xfrm>
              <a:off x="255519" y="662324"/>
              <a:ext cx="3299100" cy="225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0"/>
                <a:buFont typeface="Verdana"/>
                <a:buNone/>
              </a:pPr>
              <a:r>
                <a:rPr lang="en-US" sz="70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D</a:t>
              </a:r>
              <a:r>
                <a:rPr lang="en-US" sz="48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eep </a:t>
              </a:r>
              <a:endParaRPr/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0"/>
                <a:buFont typeface="Verdana"/>
                <a:buNone/>
              </a:pPr>
              <a:r>
                <a:rPr lang="en-US" sz="70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L</a:t>
              </a:r>
              <a:r>
                <a:rPr lang="en-US" sz="4800" b="1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earning</a:t>
              </a:r>
              <a:endParaRPr/>
            </a:p>
          </p:txBody>
        </p:sp>
      </p:grpSp>
      <p:sp>
        <p:nvSpPr>
          <p:cNvPr id="607" name="Google Shape;607;p50"/>
          <p:cNvSpPr txBox="1"/>
          <p:nvPr/>
        </p:nvSpPr>
        <p:spPr>
          <a:xfrm>
            <a:off x="4386150" y="917625"/>
            <a:ext cx="15599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Modeling in two </a:t>
            </a: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Strategies</a:t>
            </a:r>
            <a:endParaRPr/>
          </a:p>
        </p:txBody>
      </p:sp>
      <p:sp>
        <p:nvSpPr>
          <p:cNvPr id="608" name="Google Shape;608;p50"/>
          <p:cNvSpPr txBox="1"/>
          <p:nvPr/>
        </p:nvSpPr>
        <p:spPr>
          <a:xfrm>
            <a:off x="13014150" y="9071813"/>
            <a:ext cx="6784200" cy="25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33400" marR="0" lvl="0" indent="-533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674"/>
              <a:buFont typeface="Verdana"/>
              <a:buChar char="•"/>
            </a:pPr>
            <a:r>
              <a:rPr lang="en-US" sz="38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based on Simplified-CNN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674"/>
              <a:buFont typeface="Verdana"/>
              <a:buChar char="•"/>
            </a:pPr>
            <a:r>
              <a:rPr lang="en-US" sz="38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based on VGG 19, </a:t>
            </a:r>
            <a:endParaRPr/>
          </a:p>
          <a:p>
            <a:pPr marL="533400" marR="0" lvl="0" indent="-533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434343"/>
              </a:buClr>
              <a:buSzPts val="4674"/>
              <a:buFont typeface="Verdana"/>
              <a:buChar char="•"/>
            </a:pPr>
            <a:r>
              <a:rPr lang="en-US" sz="38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based on ResNet 50</a:t>
            </a:r>
            <a:endParaRPr/>
          </a:p>
        </p:txBody>
      </p:sp>
      <p:sp>
        <p:nvSpPr>
          <p:cNvPr id="609" name="Google Shape;609;p50"/>
          <p:cNvSpPr txBox="1"/>
          <p:nvPr/>
        </p:nvSpPr>
        <p:spPr>
          <a:xfrm>
            <a:off x="13014163" y="8099628"/>
            <a:ext cx="67842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Verdana"/>
              <a:buNone/>
            </a:pPr>
            <a:r>
              <a:rPr lang="en-US" sz="38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Methods</a:t>
            </a:r>
            <a:endParaRPr/>
          </a:p>
        </p:txBody>
      </p:sp>
      <p:sp>
        <p:nvSpPr>
          <p:cNvPr id="610" name="Google Shape;610;p5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1"/>
          <p:cNvSpPr txBox="1"/>
          <p:nvPr/>
        </p:nvSpPr>
        <p:spPr>
          <a:xfrm>
            <a:off x="8394700" y="4972049"/>
            <a:ext cx="1524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616" name="Google Shape;616;p51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6865" y="-2594851"/>
            <a:ext cx="1476917" cy="147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1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93" y="-3233085"/>
            <a:ext cx="1484833" cy="14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1"/>
          <p:cNvSpPr txBox="1"/>
          <p:nvPr/>
        </p:nvSpPr>
        <p:spPr>
          <a:xfrm>
            <a:off x="8749248" y="10995449"/>
            <a:ext cx="152401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19" name="Google Shape;619;p51"/>
          <p:cNvSpPr txBox="1"/>
          <p:nvPr/>
        </p:nvSpPr>
        <p:spPr>
          <a:xfrm>
            <a:off x="7419025" y="985775"/>
            <a:ext cx="16965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Simplified-CNN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_v1 Construct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549268" y="658328"/>
            <a:ext cx="6560775" cy="12399346"/>
            <a:chOff x="0" y="0"/>
            <a:chExt cx="6560774" cy="12399344"/>
          </a:xfrm>
        </p:grpSpPr>
        <p:pic>
          <p:nvPicPr>
            <p:cNvPr id="621" name="Google Shape;621;p51" descr="W-590LKAzncy8QVyUO3aumNgB3NxeP93RI4n-0-_CLLbp2R96wnrXbG0r3G5Uwz9FK1lcYrMUMf9hjUS09gM8449C3H7jEXDY9TfJyR0d8TOhWhPBRgSSA0Qvxuri0xiGBaKG3N4LZc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26509" y="0"/>
              <a:ext cx="1484833" cy="1484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1" descr="vwU1IqvbzGz_t5uE1DAMkBK8n3PH5lS6ntUPcxitZ0HgSOOghFOtiXUipJrepK0J387Sdkpbgc9rhnCVHx5peJ9VDOW2JKdSYKHwSWiuyzzTMwGRyD6VAH9dGMiReWgAPq5SqO4wK0Y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75208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51" descr="Mh_1DRAUt8Q6qppn99dQrxxE4bX-1bguCvMuYo-FKybfMyk9VW4Ar_vVciIWgnkXJR-x2amrh2T8RMZqqURbdzdOcOZc9msuRtAHyLynKT2QieDG_3I00D2CmRypbV-ELDPDY0DGygY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92865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51" descr="fdNqn5zCOgSMlh-RpKrded5IqzhRlgxgqzb0DyQ5TpAbBa_913c4ZeAsTG_KyPYMVr8drq-ZaWHjgtjXt3CuHOPRRfx4nrv9VM3FfTCFmUs_COZR1WaowXf42iaRKyIujB7VV9M0xQk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59419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51" descr="Q-lc8fR-pG5VFEKfg7U2D1V90kTfBsnIIqX_5I6hkZj-R8682cTEM617dSCFnCGSQJem1mLENUDT88FAPw5LzDo-GOrhOCpOZn_Tt32uGyY9wLH9cXtoPb51qjS9HewpOORaWEmYdj0.jp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11213778"/>
              <a:ext cx="1185565" cy="1185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51"/>
            <p:cNvSpPr txBox="1"/>
            <p:nvPr/>
          </p:nvSpPr>
          <p:spPr>
            <a:xfrm>
              <a:off x="2846586" y="11236535"/>
              <a:ext cx="844678" cy="783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500"/>
                <a:buFont typeface="Helvetica Neue"/>
                <a:buNone/>
              </a:pPr>
              <a:r>
                <a:rPr lang="en-US" sz="4500" b="1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….</a:t>
              </a:r>
              <a:endParaRPr/>
            </a:p>
          </p:txBody>
        </p:sp>
        <p:sp>
          <p:nvSpPr>
            <p:cNvPr id="627" name="Google Shape;627;p51"/>
            <p:cNvSpPr txBox="1"/>
            <p:nvPr/>
          </p:nvSpPr>
          <p:spPr>
            <a:xfrm>
              <a:off x="1274998" y="1341818"/>
              <a:ext cx="3987855" cy="752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Input Image</a:t>
              </a:r>
              <a:endParaRPr/>
            </a:p>
          </p:txBody>
        </p:sp>
        <p:grpSp>
          <p:nvGrpSpPr>
            <p:cNvPr id="628" name="Google Shape;628;p51"/>
            <p:cNvGrpSpPr/>
            <p:nvPr/>
          </p:nvGrpSpPr>
          <p:grpSpPr>
            <a:xfrm>
              <a:off x="845344" y="2613549"/>
              <a:ext cx="4847163" cy="7897361"/>
              <a:chOff x="0" y="0"/>
              <a:chExt cx="4847162" cy="7897359"/>
            </a:xfrm>
          </p:grpSpPr>
          <p:sp>
            <p:nvSpPr>
              <p:cNvPr id="629" name="Google Shape;629;p51"/>
              <p:cNvSpPr/>
              <p:nvPr/>
            </p:nvSpPr>
            <p:spPr>
              <a:xfrm>
                <a:off x="0" y="0"/>
                <a:ext cx="4847162" cy="7897359"/>
              </a:xfrm>
              <a:prstGeom prst="roundRect">
                <a:avLst>
                  <a:gd name="adj" fmla="val 13340"/>
                </a:avLst>
              </a:prstGeom>
              <a:solidFill>
                <a:srgbClr val="EEF0F3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630" name="Google Shape;630;p51" descr="截圖 2021-07-29 13.36.35.png"/>
              <p:cNvPicPr preferRelativeResize="0"/>
              <p:nvPr/>
            </p:nvPicPr>
            <p:blipFill rotWithShape="1">
              <a:blip r:embed="rId10">
                <a:alphaModFix/>
              </a:blip>
              <a:srcRect l="18841" r="15070"/>
              <a:stretch/>
            </p:blipFill>
            <p:spPr>
              <a:xfrm>
                <a:off x="397164" y="17463"/>
                <a:ext cx="4052932" cy="7372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1" name="Google Shape;631;p51"/>
            <p:cNvSpPr txBox="1"/>
            <p:nvPr/>
          </p:nvSpPr>
          <p:spPr>
            <a:xfrm>
              <a:off x="1133275" y="10426595"/>
              <a:ext cx="4271300" cy="752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AB40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FFAB40"/>
                  </a:solidFill>
                  <a:latin typeface="Verdana"/>
                  <a:ea typeface="Verdana"/>
                  <a:cs typeface="Verdana"/>
                  <a:sym typeface="Verdana"/>
                </a:rPr>
                <a:t>45</a:t>
              </a: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 categories</a:t>
              </a:r>
              <a:endParaRPr/>
            </a:p>
          </p:txBody>
        </p:sp>
        <p:sp>
          <p:nvSpPr>
            <p:cNvPr id="632" name="Google Shape;632;p51"/>
            <p:cNvSpPr txBox="1"/>
            <p:nvPr/>
          </p:nvSpPr>
          <p:spPr>
            <a:xfrm>
              <a:off x="2544281" y="1917640"/>
              <a:ext cx="1449289" cy="495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600"/>
                <a:buFont typeface="Verdana"/>
                <a:buNone/>
              </a:pPr>
              <a:r>
                <a:rPr lang="en-US" sz="2600" b="0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(32x32)</a:t>
              </a:r>
              <a:endParaRPr/>
            </a:p>
          </p:txBody>
        </p:sp>
      </p:grpSp>
      <p:graphicFrame>
        <p:nvGraphicFramePr>
          <p:cNvPr id="633" name="Google Shape;633;p51"/>
          <p:cNvGraphicFramePr/>
          <p:nvPr/>
        </p:nvGraphicFramePr>
        <p:xfrm>
          <a:off x="7907670" y="48309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418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7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Training Accuracy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9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0.8682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0.6338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0.4583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4" name="Google Shape;634;p51"/>
          <p:cNvSpPr txBox="1"/>
          <p:nvPr/>
        </p:nvSpPr>
        <p:spPr>
          <a:xfrm>
            <a:off x="853482" y="12982351"/>
            <a:ext cx="368504" cy="63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635" name="Google Shape;635;p51"/>
          <p:cNvSpPr txBox="1"/>
          <p:nvPr/>
        </p:nvSpPr>
        <p:spPr>
          <a:xfrm>
            <a:off x="2306664" y="12982351"/>
            <a:ext cx="368504" cy="63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636" name="Google Shape;636;p51"/>
          <p:cNvSpPr txBox="1"/>
          <p:nvPr/>
        </p:nvSpPr>
        <p:spPr>
          <a:xfrm>
            <a:off x="4896572" y="12982351"/>
            <a:ext cx="368504" cy="63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637" name="Google Shape;637;p51"/>
          <p:cNvSpPr txBox="1"/>
          <p:nvPr/>
        </p:nvSpPr>
        <p:spPr>
          <a:xfrm>
            <a:off x="6212950" y="12982351"/>
            <a:ext cx="522491" cy="63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38" name="Google Shape;638;p51"/>
          <p:cNvSpPr txBox="1"/>
          <p:nvPr/>
        </p:nvSpPr>
        <p:spPr>
          <a:xfrm>
            <a:off x="3459110" y="12837520"/>
            <a:ext cx="741090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sp>
        <p:nvSpPr>
          <p:cNvPr id="639" name="Google Shape;639;p5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2"/>
          <p:cNvSpPr txBox="1"/>
          <p:nvPr/>
        </p:nvSpPr>
        <p:spPr>
          <a:xfrm>
            <a:off x="8394700" y="4972049"/>
            <a:ext cx="152400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645" name="Google Shape;645;p52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6865" y="-2594851"/>
            <a:ext cx="1476917" cy="147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2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93" y="-3233085"/>
            <a:ext cx="1484833" cy="14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2"/>
          <p:cNvSpPr txBox="1"/>
          <p:nvPr/>
        </p:nvSpPr>
        <p:spPr>
          <a:xfrm>
            <a:off x="8749248" y="10995449"/>
            <a:ext cx="152401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48" name="Google Shape;648;p52"/>
          <p:cNvSpPr txBox="1"/>
          <p:nvPr/>
        </p:nvSpPr>
        <p:spPr>
          <a:xfrm>
            <a:off x="7110050" y="658325"/>
            <a:ext cx="16965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Simplified-CNN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_v1 Construct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9" name="Google Shape;649;p52"/>
          <p:cNvGraphicFramePr/>
          <p:nvPr/>
        </p:nvGraphicFramePr>
        <p:xfrm>
          <a:off x="7896202" y="23427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57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7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Change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7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 sz="36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SCNN_v1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0.6338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0.4583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v1 add Convolution</a:t>
                      </a:r>
                      <a:r>
                        <a:rPr lang="en-US" sz="30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br>
                        <a:rPr lang="en-US" sz="30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</a:b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&amp; Max Pooling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SCNN_v2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0.8419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0.6458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v2 add</a:t>
                      </a:r>
                      <a:r>
                        <a:rPr lang="en-US" sz="3000" b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Batch Normalization</a:t>
                      </a:r>
                      <a:endParaRPr sz="3000" b="1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SCNN_v3</a:t>
                      </a:r>
                      <a:endParaRPr sz="3000" b="1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0.8458</a:t>
                      </a:r>
                      <a:endParaRPr sz="3000" b="1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0.6562</a:t>
                      </a:r>
                      <a:endParaRPr sz="3000" b="1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  reduce dense number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SCNN_v4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0.7388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0.5364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add Dense layer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SCNN_v5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0.8387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0.5677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add Dropout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SCNN_v6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0.7420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0.5729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change activation function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SCNN_v7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0.8281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0.5833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Convolution Kernel size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SCNN_v8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0.7852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0.7031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2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v3 add Convolution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SCNN_v9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0.7810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230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0.6770</a:t>
                      </a:r>
                      <a:endParaRPr sz="30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50" name="Google Shape;650;p52"/>
          <p:cNvGrpSpPr/>
          <p:nvPr/>
        </p:nvGrpSpPr>
        <p:grpSpPr>
          <a:xfrm>
            <a:off x="549268" y="658328"/>
            <a:ext cx="6560775" cy="12958923"/>
            <a:chOff x="0" y="0"/>
            <a:chExt cx="6560774" cy="12958922"/>
          </a:xfrm>
        </p:grpSpPr>
        <p:pic>
          <p:nvPicPr>
            <p:cNvPr id="651" name="Google Shape;651;p52" descr="vwU1IqvbzGz_t5uE1DAMkBK8n3PH5lS6ntUPcxitZ0HgSOOghFOtiXUipJrepK0J387Sdkpbgc9rhnCVHx5peJ9VDOW2JKdSYKHwSWiuyzzTMwGRyD6VAH9dGMiReWgAPq5SqO4wK0Y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75208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52" descr="Mh_1DRAUt8Q6qppn99dQrxxE4bX-1bguCvMuYo-FKybfMyk9VW4Ar_vVciIWgnkXJR-x2amrh2T8RMZqqURbdzdOcOZc9msuRtAHyLynKT2QieDG_3I00D2CmRypbV-ELDPDY0DGygY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992865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52" descr="fdNqn5zCOgSMlh-RpKrded5IqzhRlgxgqzb0DyQ5TpAbBa_913c4ZeAsTG_KyPYMVr8drq-ZaWHjgtjXt3CuHOPRRfx4nrv9VM3FfTCFmUs_COZR1WaowXf42iaRKyIujB7VV9M0xQk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59419" y="11213778"/>
              <a:ext cx="1185566" cy="1185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52" descr="Q-lc8fR-pG5VFEKfg7U2D1V90kTfBsnIIqX_5I6hkZj-R8682cTEM617dSCFnCGSQJem1mLENUDT88FAPw5LzDo-GOrhOCpOZn_Tt32uGyY9wLH9cXtoPb51qjS9HewpOORaWEmYdj0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11213778"/>
              <a:ext cx="1185565" cy="1185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52"/>
            <p:cNvSpPr txBox="1"/>
            <p:nvPr/>
          </p:nvSpPr>
          <p:spPr>
            <a:xfrm>
              <a:off x="2846586" y="11236535"/>
              <a:ext cx="844678" cy="783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500"/>
                <a:buFont typeface="Helvetica Neue"/>
                <a:buNone/>
              </a:pPr>
              <a:r>
                <a:rPr lang="en-US" sz="4500" b="1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….</a:t>
              </a:r>
              <a:endParaRPr/>
            </a:p>
          </p:txBody>
        </p:sp>
        <p:grpSp>
          <p:nvGrpSpPr>
            <p:cNvPr id="656" name="Google Shape;656;p52"/>
            <p:cNvGrpSpPr/>
            <p:nvPr/>
          </p:nvGrpSpPr>
          <p:grpSpPr>
            <a:xfrm>
              <a:off x="845344" y="2613550"/>
              <a:ext cx="4847163" cy="7897360"/>
              <a:chOff x="0" y="0"/>
              <a:chExt cx="4847162" cy="7897359"/>
            </a:xfrm>
          </p:grpSpPr>
          <p:sp>
            <p:nvSpPr>
              <p:cNvPr id="657" name="Google Shape;657;p52"/>
              <p:cNvSpPr/>
              <p:nvPr/>
            </p:nvSpPr>
            <p:spPr>
              <a:xfrm>
                <a:off x="0" y="0"/>
                <a:ext cx="4847162" cy="7897359"/>
              </a:xfrm>
              <a:prstGeom prst="roundRect">
                <a:avLst>
                  <a:gd name="adj" fmla="val 13340"/>
                </a:avLst>
              </a:prstGeom>
              <a:solidFill>
                <a:srgbClr val="EEF0F3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658" name="Google Shape;658;p52" descr="截圖 2021-07-29 13.36.35.png"/>
              <p:cNvPicPr preferRelativeResize="0"/>
              <p:nvPr/>
            </p:nvPicPr>
            <p:blipFill rotWithShape="1">
              <a:blip r:embed="rId9">
                <a:alphaModFix/>
              </a:blip>
              <a:srcRect l="18841" r="15070"/>
              <a:stretch/>
            </p:blipFill>
            <p:spPr>
              <a:xfrm>
                <a:off x="397164" y="17463"/>
                <a:ext cx="4052932" cy="7372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9" name="Google Shape;659;p52"/>
            <p:cNvSpPr txBox="1"/>
            <p:nvPr/>
          </p:nvSpPr>
          <p:spPr>
            <a:xfrm>
              <a:off x="1133276" y="10426595"/>
              <a:ext cx="4271299" cy="752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AB40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FFAB40"/>
                  </a:solidFill>
                  <a:latin typeface="Verdana"/>
                  <a:ea typeface="Verdana"/>
                  <a:cs typeface="Verdana"/>
                  <a:sym typeface="Verdana"/>
                </a:rPr>
                <a:t>45</a:t>
              </a: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 categories</a:t>
              </a:r>
              <a:endParaRPr/>
            </a:p>
          </p:txBody>
        </p:sp>
        <p:grpSp>
          <p:nvGrpSpPr>
            <p:cNvPr id="660" name="Google Shape;660;p52"/>
            <p:cNvGrpSpPr/>
            <p:nvPr/>
          </p:nvGrpSpPr>
          <p:grpSpPr>
            <a:xfrm>
              <a:off x="1274998" y="0"/>
              <a:ext cx="3987856" cy="2412942"/>
              <a:chOff x="0" y="0"/>
              <a:chExt cx="3987854" cy="2412941"/>
            </a:xfrm>
          </p:grpSpPr>
          <p:pic>
            <p:nvPicPr>
              <p:cNvPr id="661" name="Google Shape;661;p52" descr="W-590LKAzncy8QVyUO3aumNgB3NxeP93RI4n-0-_CLLbp2R96wnrXbG0r3G5Uwz9FK1lcYrMUMf9hjUS09gM8449C3H7jEXDY9TfJyR0d8TOhWhPBRgSSA0Qvxuri0xiGBaKG3N4LZc.jpg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251510" y="0"/>
                <a:ext cx="1484833" cy="14848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2" name="Google Shape;662;p52"/>
              <p:cNvSpPr txBox="1"/>
              <p:nvPr/>
            </p:nvSpPr>
            <p:spPr>
              <a:xfrm>
                <a:off x="0" y="1341818"/>
                <a:ext cx="3987854" cy="752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4200"/>
                  <a:buFont typeface="Verdana"/>
                  <a:buNone/>
                </a:pPr>
                <a:r>
                  <a:rPr lang="en-US" sz="4200" b="1" i="0" u="none" strike="noStrike" cap="none">
                    <a:solidFill>
                      <a:srgbClr val="434343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Input Image</a:t>
                </a:r>
                <a:endParaRPr/>
              </a:p>
            </p:txBody>
          </p:sp>
          <p:sp>
            <p:nvSpPr>
              <p:cNvPr id="663" name="Google Shape;663;p52"/>
              <p:cNvSpPr txBox="1"/>
              <p:nvPr/>
            </p:nvSpPr>
            <p:spPr>
              <a:xfrm>
                <a:off x="1269282" y="1917640"/>
                <a:ext cx="1449289" cy="495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2600"/>
                  <a:buFont typeface="Verdana"/>
                  <a:buNone/>
                </a:pPr>
                <a:r>
                  <a:rPr lang="en-US" sz="2600" b="0" i="0" u="none" strike="noStrike" cap="none">
                    <a:solidFill>
                      <a:srgbClr val="434343"/>
                    </a:solidFill>
                    <a:latin typeface="Verdana"/>
                    <a:ea typeface="Verdana"/>
                    <a:cs typeface="Verdana"/>
                    <a:sym typeface="Verdana"/>
                  </a:rPr>
                  <a:t>(32x32)</a:t>
                </a:r>
                <a:endParaRPr/>
              </a:p>
            </p:txBody>
          </p:sp>
        </p:grpSp>
        <p:sp>
          <p:nvSpPr>
            <p:cNvPr id="664" name="Google Shape;664;p52"/>
            <p:cNvSpPr txBox="1"/>
            <p:nvPr/>
          </p:nvSpPr>
          <p:spPr>
            <a:xfrm>
              <a:off x="304214" y="12324022"/>
              <a:ext cx="368504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665" name="Google Shape;665;p52"/>
            <p:cNvSpPr txBox="1"/>
            <p:nvPr/>
          </p:nvSpPr>
          <p:spPr>
            <a:xfrm>
              <a:off x="1757395" y="12324022"/>
              <a:ext cx="368504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666" name="Google Shape;666;p52"/>
            <p:cNvSpPr txBox="1"/>
            <p:nvPr/>
          </p:nvSpPr>
          <p:spPr>
            <a:xfrm>
              <a:off x="4347303" y="12324022"/>
              <a:ext cx="368504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0</a:t>
              </a:r>
              <a:endParaRPr/>
            </a:p>
          </p:txBody>
        </p:sp>
        <p:sp>
          <p:nvSpPr>
            <p:cNvPr id="667" name="Google Shape;667;p52"/>
            <p:cNvSpPr txBox="1"/>
            <p:nvPr/>
          </p:nvSpPr>
          <p:spPr>
            <a:xfrm>
              <a:off x="5663682" y="12324022"/>
              <a:ext cx="522491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  <p:sp>
          <p:nvSpPr>
            <p:cNvPr id="668" name="Google Shape;668;p52"/>
            <p:cNvSpPr txBox="1"/>
            <p:nvPr/>
          </p:nvSpPr>
          <p:spPr>
            <a:xfrm>
              <a:off x="2909842" y="12179192"/>
              <a:ext cx="741089" cy="6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600"/>
                <a:buFont typeface="Helvetica Neue"/>
                <a:buNone/>
              </a:pPr>
              <a:r>
                <a:rPr lang="en-US" sz="3600" b="0" i="0" u="none" strike="noStrike" cap="none">
                  <a:solidFill>
                    <a:srgbClr val="43434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…</a:t>
              </a:r>
              <a:endParaRPr/>
            </a:p>
          </p:txBody>
        </p:sp>
      </p:grpSp>
      <p:sp>
        <p:nvSpPr>
          <p:cNvPr id="669" name="Google Shape;669;p5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53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8441" y="-2973760"/>
            <a:ext cx="1476916" cy="147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3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669" y="-3611994"/>
            <a:ext cx="1484833" cy="14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3"/>
          <p:cNvSpPr txBox="1"/>
          <p:nvPr/>
        </p:nvSpPr>
        <p:spPr>
          <a:xfrm>
            <a:off x="4970550" y="819088"/>
            <a:ext cx="144429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VGG19-based 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Construct</a:t>
            </a:r>
            <a:endParaRPr/>
          </a:p>
        </p:txBody>
      </p:sp>
      <p:sp>
        <p:nvSpPr>
          <p:cNvPr id="677" name="Google Shape;677;p53"/>
          <p:cNvSpPr txBox="1"/>
          <p:nvPr/>
        </p:nvSpPr>
        <p:spPr>
          <a:xfrm>
            <a:off x="12029820" y="4332362"/>
            <a:ext cx="150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78" name="Google Shape;678;p53"/>
          <p:cNvSpPr txBox="1"/>
          <p:nvPr/>
        </p:nvSpPr>
        <p:spPr>
          <a:xfrm>
            <a:off x="12029820" y="10298941"/>
            <a:ext cx="150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79" name="Google Shape;679;p53"/>
          <p:cNvSpPr/>
          <p:nvPr/>
        </p:nvSpPr>
        <p:spPr>
          <a:xfrm>
            <a:off x="5465523" y="2587360"/>
            <a:ext cx="13279500" cy="7927500"/>
          </a:xfrm>
          <a:prstGeom prst="roundRect">
            <a:avLst>
              <a:gd name="adj" fmla="val 8743"/>
            </a:avLst>
          </a:prstGeom>
          <a:solidFill>
            <a:srgbClr val="EEF0F3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80" name="Google Shape;680;p53"/>
          <p:cNvGrpSpPr/>
          <p:nvPr/>
        </p:nvGrpSpPr>
        <p:grpSpPr>
          <a:xfrm>
            <a:off x="915858" y="5463124"/>
            <a:ext cx="3987854" cy="2380540"/>
            <a:chOff x="0" y="0"/>
            <a:chExt cx="3987854" cy="2380540"/>
          </a:xfrm>
        </p:grpSpPr>
        <p:pic>
          <p:nvPicPr>
            <p:cNvPr id="681" name="Google Shape;681;p53" descr="W-590LKAzncy8QVyUO3aumNgB3NxeP93RI4n-0-_CLLbp2R96wnrXbG0r3G5Uwz9FK1lcYrMUMf9hjUS09gM8449C3H7jEXDY9TfJyR0d8TOhWhPBRgSSA0Qvxuri0xiGBaKG3N4LZc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51510" y="0"/>
              <a:ext cx="1484833" cy="1484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53"/>
            <p:cNvSpPr txBox="1"/>
            <p:nvPr/>
          </p:nvSpPr>
          <p:spPr>
            <a:xfrm>
              <a:off x="0" y="1341818"/>
              <a:ext cx="3987854" cy="752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Input Image</a:t>
              </a:r>
              <a:endParaRPr/>
            </a:p>
          </p:txBody>
        </p:sp>
        <p:sp>
          <p:nvSpPr>
            <p:cNvPr id="683" name="Google Shape;683;p53"/>
            <p:cNvSpPr txBox="1"/>
            <p:nvPr/>
          </p:nvSpPr>
          <p:spPr>
            <a:xfrm>
              <a:off x="1269282" y="1917640"/>
              <a:ext cx="1449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600"/>
                <a:buFont typeface="Verdana"/>
                <a:buNone/>
              </a:pPr>
              <a:r>
                <a:rPr lang="en-US" sz="2600" b="0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(32x32)</a:t>
              </a:r>
              <a:endParaRPr/>
            </a:p>
          </p:txBody>
        </p:sp>
      </p:grpSp>
      <p:sp>
        <p:nvSpPr>
          <p:cNvPr id="684" name="Google Shape;684;p53"/>
          <p:cNvSpPr/>
          <p:nvPr/>
        </p:nvSpPr>
        <p:spPr>
          <a:xfrm>
            <a:off x="4760894" y="6249334"/>
            <a:ext cx="1176000" cy="840600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p53"/>
          <p:cNvSpPr txBox="1"/>
          <p:nvPr/>
        </p:nvSpPr>
        <p:spPr>
          <a:xfrm>
            <a:off x="20737144" y="5751002"/>
            <a:ext cx="273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</p:txBody>
      </p:sp>
      <p:sp>
        <p:nvSpPr>
          <p:cNvPr id="686" name="Google Shape;686;p53"/>
          <p:cNvSpPr txBox="1"/>
          <p:nvPr/>
        </p:nvSpPr>
        <p:spPr>
          <a:xfrm>
            <a:off x="19196745" y="2474283"/>
            <a:ext cx="4271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FFAB40"/>
                </a:solidFill>
                <a:latin typeface="Verdana"/>
                <a:ea typeface="Verdana"/>
                <a:cs typeface="Verdana"/>
                <a:sym typeface="Verdana"/>
              </a:rPr>
              <a:t>45</a:t>
            </a: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categories</a:t>
            </a:r>
            <a:endParaRPr/>
          </a:p>
        </p:txBody>
      </p:sp>
      <p:pic>
        <p:nvPicPr>
          <p:cNvPr id="687" name="Google Shape;687;p53" descr="Q-lc8fR-pG5VFEKfg7U2D1V90kTfBsnIIqX_5I6hkZj-R8682cTEM617dSCFnCGSQJem1mLENUDT88FAPw5LzDo-GOrhOCpOZn_Tt32uGyY9wLH9cXtoPb51qjS9HewpOORaWEmYdj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10259" y="8779208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3"/>
          <p:cNvSpPr txBox="1"/>
          <p:nvPr/>
        </p:nvSpPr>
        <p:spPr>
          <a:xfrm>
            <a:off x="21850409" y="9054541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689" name="Google Shape;689;p53" descr="fdNqn5zCOgSMlh-RpKrded5IqzhRlgxgqzb0DyQ5TpAbBa_913c4ZeAsTG_KyPYMVr8drq-ZaWHjgtjXt3CuHOPRRfx4nrv9VM3FfTCFmUs_COZR1WaowXf42iaRKyIujB7VV9M0xQ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10259" y="7421623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3"/>
          <p:cNvSpPr txBox="1"/>
          <p:nvPr/>
        </p:nvSpPr>
        <p:spPr>
          <a:xfrm>
            <a:off x="21850409" y="7696956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691" name="Google Shape;691;p53" descr="Mh_1DRAUt8Q6qppn99dQrxxE4bX-1bguCvMuYo-FKybfMyk9VW4Ar_vVciIWgnkXJR-x2amrh2T8RMZqqURbdzdOcOZc9msuRtAHyLynKT2QieDG_3I00D2CmRypbV-ELDPDY0DGygY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310259" y="4732000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3"/>
          <p:cNvSpPr txBox="1"/>
          <p:nvPr/>
        </p:nvSpPr>
        <p:spPr>
          <a:xfrm>
            <a:off x="21897130" y="5007333"/>
            <a:ext cx="392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693" name="Google Shape;693;p53" descr="vwU1IqvbzGz_t5uE1DAMkBK8n3PH5lS6ntUPcxitZ0HgSOOghFOtiXUipJrepK0J387Sdkpbgc9rhnCVHx5peJ9VDOW2JKdSYKHwSWiuyzzTMwGRyD6VAH9dGMiReWgAPq5SqO4wK0Y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310259" y="3374415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3"/>
          <p:cNvSpPr txBox="1"/>
          <p:nvPr/>
        </p:nvSpPr>
        <p:spPr>
          <a:xfrm>
            <a:off x="21832038" y="3649748"/>
            <a:ext cx="522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95" name="Google Shape;695;p53"/>
          <p:cNvSpPr txBox="1"/>
          <p:nvPr/>
        </p:nvSpPr>
        <p:spPr>
          <a:xfrm>
            <a:off x="21898072" y="5954202"/>
            <a:ext cx="2307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Helvetica Neue"/>
              <a:buNone/>
            </a:pP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</p:txBody>
      </p:sp>
      <p:sp>
        <p:nvSpPr>
          <p:cNvPr id="696" name="Google Shape;696;p53"/>
          <p:cNvSpPr/>
          <p:nvPr/>
        </p:nvSpPr>
        <p:spPr>
          <a:xfrm>
            <a:off x="18357744" y="6080042"/>
            <a:ext cx="1176000" cy="840600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697" name="Google Shape;697;p53"/>
          <p:cNvGraphicFramePr/>
          <p:nvPr/>
        </p:nvGraphicFramePr>
        <p:xfrm>
          <a:off x="5507486" y="107972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442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 b="1" u="none" strike="noStrike" cap="none">
                          <a:solidFill>
                            <a:srgbClr val="434343"/>
                          </a:solidFill>
                        </a:rPr>
                        <a:t>Training Accuracy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 b="1" u="none" strike="noStrike" cap="none">
                          <a:solidFill>
                            <a:srgbClr val="434343"/>
                          </a:solidFill>
                        </a:rPr>
                        <a:t>Testing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 b="1" u="none" strike="noStrike" cap="none">
                          <a:solidFill>
                            <a:srgbClr val="434343"/>
                          </a:solidFill>
                        </a:rPr>
                        <a:t>Foreign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 b="1" u="none" strike="noStrike" cap="none">
                          <a:solidFill>
                            <a:srgbClr val="434343"/>
                          </a:solidFill>
                        </a:rPr>
                        <a:t>Taiwan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800" u="none" strike="noStrike" cap="none">
                          <a:solidFill>
                            <a:srgbClr val="434343"/>
                          </a:solidFill>
                        </a:rPr>
                        <a:t>0.1748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800" u="none" strike="noStrike" cap="none">
                          <a:solidFill>
                            <a:srgbClr val="434343"/>
                          </a:solidFill>
                        </a:rPr>
                        <a:t>0.2332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800"/>
                        <a:buFont typeface="Verdana"/>
                        <a:buNone/>
                      </a:pPr>
                      <a:r>
                        <a:rPr lang="en-US" sz="3800" u="none" strike="noStrike" cap="none">
                          <a:solidFill>
                            <a:srgbClr val="434343"/>
                          </a:solidFill>
                        </a:rPr>
                        <a:t>0.1718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8" name="Google Shape;698;p53"/>
          <p:cNvSpPr txBox="1"/>
          <p:nvPr/>
        </p:nvSpPr>
        <p:spPr>
          <a:xfrm>
            <a:off x="10471383" y="9737002"/>
            <a:ext cx="32679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VGG19: Full</a:t>
            </a:r>
            <a:endParaRPr/>
          </a:p>
        </p:txBody>
      </p:sp>
      <p:pic>
        <p:nvPicPr>
          <p:cNvPr id="699" name="Google Shape;699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6168" y="3238276"/>
            <a:ext cx="11262174" cy="652404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4"/>
          <p:cNvSpPr txBox="1"/>
          <p:nvPr/>
        </p:nvSpPr>
        <p:spPr>
          <a:xfrm>
            <a:off x="8426275" y="4877322"/>
            <a:ext cx="152401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706" name="Google Shape;706;p54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6865" y="-2594851"/>
            <a:ext cx="1476917" cy="147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4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93" y="-3233085"/>
            <a:ext cx="1484833" cy="14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4"/>
          <p:cNvSpPr txBox="1"/>
          <p:nvPr/>
        </p:nvSpPr>
        <p:spPr>
          <a:xfrm>
            <a:off x="8780823" y="10900722"/>
            <a:ext cx="152401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09" name="Google Shape;709;p54"/>
          <p:cNvSpPr txBox="1"/>
          <p:nvPr/>
        </p:nvSpPr>
        <p:spPr>
          <a:xfrm>
            <a:off x="5552225" y="948375"/>
            <a:ext cx="142113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VGG19-based 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Construct</a:t>
            </a:r>
            <a:endParaRPr/>
          </a:p>
        </p:txBody>
      </p:sp>
      <p:graphicFrame>
        <p:nvGraphicFramePr>
          <p:cNvPr id="710" name="Google Shape;710;p54"/>
          <p:cNvGraphicFramePr/>
          <p:nvPr/>
        </p:nvGraphicFramePr>
        <p:xfrm>
          <a:off x="11246551" y="28988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6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Training Accuracy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Full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0.1748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0.2332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0.1718</a:t>
                      </a:r>
                      <a:endParaRPr/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Block4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0.9621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0.8473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0.7187</a:t>
                      </a:r>
                      <a:endParaRPr/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6B262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Block3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0.9786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0.9091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0.8958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Block2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0.9933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0.9051</a:t>
                      </a:r>
                      <a:endParaRPr/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0.7864</a:t>
                      </a:r>
                      <a:endParaRPr/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VGG19: Block1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0.9862</a:t>
                      </a:r>
                      <a:endParaRPr/>
                    </a:p>
                  </a:txBody>
                  <a:tcPr marL="12700" marR="12700" marT="12700" marB="127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0.6338</a:t>
                      </a:r>
                      <a:endParaRPr/>
                    </a:p>
                  </a:txBody>
                  <a:tcPr marL="25400" marR="25400" marT="25400" marB="254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600"/>
                        <a:buFont typeface="Verdana"/>
                        <a:buNone/>
                      </a:pPr>
                      <a:r>
                        <a:rPr lang="en-US" sz="36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0.4583</a:t>
                      </a:r>
                      <a:endParaRPr/>
                    </a:p>
                  </a:txBody>
                  <a:tcPr marL="127000" marR="127000" marT="63500" marB="635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11" name="Google Shape;711;p54"/>
          <p:cNvSpPr/>
          <p:nvPr/>
        </p:nvSpPr>
        <p:spPr>
          <a:xfrm>
            <a:off x="348842" y="4710586"/>
            <a:ext cx="10046658" cy="6335002"/>
          </a:xfrm>
          <a:prstGeom prst="roundRect">
            <a:avLst>
              <a:gd name="adj" fmla="val 8984"/>
            </a:avLst>
          </a:prstGeom>
          <a:solidFill>
            <a:srgbClr val="EEF0F3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2" name="Google Shape;712;p54" descr="IMG_2841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129" y="5262989"/>
            <a:ext cx="9028662" cy="523019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4"/>
          <p:cNvSpPr txBox="1"/>
          <p:nvPr/>
        </p:nvSpPr>
        <p:spPr>
          <a:xfrm>
            <a:off x="2727732" y="11115826"/>
            <a:ext cx="5729088" cy="75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Verdana"/>
              <a:buNone/>
            </a:pPr>
            <a:r>
              <a:rPr lang="en-US" sz="3800" b="0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Schematic diagram</a:t>
            </a:r>
            <a:endParaRPr/>
          </a:p>
        </p:txBody>
      </p:sp>
      <p:sp>
        <p:nvSpPr>
          <p:cNvPr id="714" name="Google Shape;714;p5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e68e3efa36_16_161" descr="B8AYIBAe1diBNVIzXXCBPmbwGciuvqVG91FUeCJzDFHQYoSX-1CtmVOEjXY9jczxSZt1S9H4TCKwD_ykemv0Wohx2CAnQinl4c-zfGhEQGhhzlIRRxAIIMArBSHxRHZnKRhXyRqvEJ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699" y="2621871"/>
            <a:ext cx="23580604" cy="10345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e68e3efa36_16_161"/>
          <p:cNvSpPr txBox="1"/>
          <p:nvPr/>
        </p:nvSpPr>
        <p:spPr>
          <a:xfrm>
            <a:off x="7687949" y="839975"/>
            <a:ext cx="110466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 dirty="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Principle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e68e3efa36_16_161"/>
          <p:cNvSpPr txBox="1"/>
          <p:nvPr/>
        </p:nvSpPr>
        <p:spPr>
          <a:xfrm>
            <a:off x="17169344" y="1791940"/>
            <a:ext cx="67764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Detect Different Object Size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e68e3efa36_16_16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1402751" y="1002323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FFC000"/>
                </a:solidFill>
              </a:rPr>
              <a:t>3 * (5 + 80) = 255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11493" y="9583615"/>
            <a:ext cx="545122" cy="3341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717003" y="7794866"/>
            <a:ext cx="545122" cy="3341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1576326" y="5505750"/>
            <a:ext cx="545122" cy="3341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979240" y="8049845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00B050"/>
                </a:solidFill>
              </a:rPr>
              <a:t>Grid Count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74000" y="5505750"/>
            <a:ext cx="922001" cy="3341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0697095" y="7794866"/>
            <a:ext cx="922001" cy="3341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0574001" y="9575984"/>
            <a:ext cx="922001" cy="3341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1158095" y="3570967"/>
            <a:ext cx="2359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7030A0"/>
                </a:solidFill>
              </a:rPr>
              <a:t>Small Object</a:t>
            </a:r>
            <a:endParaRPr lang="zh-TW" altLang="en-US" sz="2800" b="1" dirty="0">
              <a:solidFill>
                <a:srgbClr val="7030A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158097" y="8383953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>
                <a:solidFill>
                  <a:srgbClr val="7030A0"/>
                </a:solidFill>
              </a:rPr>
              <a:t>Large </a:t>
            </a:r>
            <a:r>
              <a:rPr lang="en-US" altLang="zh-TW" sz="2800" b="1" dirty="0">
                <a:solidFill>
                  <a:srgbClr val="7030A0"/>
                </a:solidFill>
              </a:rPr>
              <a:t>Object</a:t>
            </a:r>
            <a:endParaRPr lang="zh-TW" altLang="en-US" sz="2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5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56" y="-3491054"/>
            <a:ext cx="2380500" cy="23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5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5372" y="-3487094"/>
            <a:ext cx="2380485" cy="23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5"/>
          <p:cNvSpPr txBox="1"/>
          <p:nvPr/>
        </p:nvSpPr>
        <p:spPr>
          <a:xfrm>
            <a:off x="4759675" y="453075"/>
            <a:ext cx="15466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ResNet50-based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Construct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2" name="Google Shape;722;p55"/>
          <p:cNvGraphicFramePr/>
          <p:nvPr/>
        </p:nvGraphicFramePr>
        <p:xfrm>
          <a:off x="13413419" y="5670628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{532A0E84-8823-4214-B754-3DB1D21DDE77}</a:tableStyleId>
              </a:tblPr>
              <a:tblGrid>
                <a:gridCol w="298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9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Training Accuracy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ResNet50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0.9848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0.8128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0.6875</a:t>
                      </a:r>
                      <a:endParaRPr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ResNet50_v2 (conv2)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0.9915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0.8836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0.7083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3" name="Google Shape;723;p55"/>
          <p:cNvSpPr txBox="1"/>
          <p:nvPr/>
        </p:nvSpPr>
        <p:spPr>
          <a:xfrm>
            <a:off x="10318157" y="4744987"/>
            <a:ext cx="150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24" name="Google Shape;724;p55"/>
          <p:cNvSpPr txBox="1"/>
          <p:nvPr/>
        </p:nvSpPr>
        <p:spPr>
          <a:xfrm>
            <a:off x="10318157" y="10711567"/>
            <a:ext cx="1509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725" name="Google Shape;725;p55"/>
          <p:cNvGrpSpPr/>
          <p:nvPr/>
        </p:nvGrpSpPr>
        <p:grpSpPr>
          <a:xfrm>
            <a:off x="-5769" y="3495216"/>
            <a:ext cx="3987900" cy="2380540"/>
            <a:chOff x="0" y="0"/>
            <a:chExt cx="3987900" cy="2380540"/>
          </a:xfrm>
        </p:grpSpPr>
        <p:pic>
          <p:nvPicPr>
            <p:cNvPr id="726" name="Google Shape;726;p55" descr="W-590LKAzncy8QVyUO3aumNgB3NxeP93RI4n-0-_CLLbp2R96wnrXbG0r3G5Uwz9FK1lcYrMUMf9hjUS09gM8449C3H7jEXDY9TfJyR0d8TOhWhPBRgSSA0Qvxuri0xiGBaKG3N4LZc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51510" y="0"/>
              <a:ext cx="1484833" cy="1484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55"/>
            <p:cNvSpPr txBox="1"/>
            <p:nvPr/>
          </p:nvSpPr>
          <p:spPr>
            <a:xfrm>
              <a:off x="0" y="1341818"/>
              <a:ext cx="39879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Input Image</a:t>
              </a:r>
              <a:endParaRPr/>
            </a:p>
          </p:txBody>
        </p:sp>
        <p:sp>
          <p:nvSpPr>
            <p:cNvPr id="728" name="Google Shape;728;p55"/>
            <p:cNvSpPr txBox="1"/>
            <p:nvPr/>
          </p:nvSpPr>
          <p:spPr>
            <a:xfrm>
              <a:off x="1269282" y="1917640"/>
              <a:ext cx="1449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600"/>
                <a:buFont typeface="Verdana"/>
                <a:buNone/>
              </a:pPr>
              <a:r>
                <a:rPr lang="en-US" sz="2600" b="0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(32x32)</a:t>
              </a:r>
              <a:endParaRPr/>
            </a:p>
          </p:txBody>
        </p:sp>
      </p:grpSp>
      <p:sp>
        <p:nvSpPr>
          <p:cNvPr id="729" name="Google Shape;729;p55"/>
          <p:cNvSpPr txBox="1"/>
          <p:nvPr/>
        </p:nvSpPr>
        <p:spPr>
          <a:xfrm>
            <a:off x="11413327" y="6338674"/>
            <a:ext cx="273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</p:txBody>
      </p:sp>
      <p:sp>
        <p:nvSpPr>
          <p:cNvPr id="730" name="Google Shape;730;p55"/>
          <p:cNvSpPr txBox="1"/>
          <p:nvPr/>
        </p:nvSpPr>
        <p:spPr>
          <a:xfrm>
            <a:off x="9872931" y="3061954"/>
            <a:ext cx="4271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FFAB40"/>
                </a:solidFill>
                <a:latin typeface="Verdana"/>
                <a:ea typeface="Verdana"/>
                <a:cs typeface="Verdana"/>
                <a:sym typeface="Verdana"/>
              </a:rPr>
              <a:t>45</a:t>
            </a: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categories</a:t>
            </a:r>
            <a:endParaRPr/>
          </a:p>
        </p:txBody>
      </p:sp>
      <p:pic>
        <p:nvPicPr>
          <p:cNvPr id="731" name="Google Shape;731;p55" descr="Q-lc8fR-pG5VFEKfg7U2D1V90kTfBsnIIqX_5I6hkZj-R8682cTEM617dSCFnCGSQJem1mLENUDT88FAPw5LzDo-GOrhOCpOZn_Tt32uGyY9wLH9cXtoPb51qjS9HewpOORaWEmYdj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6446" y="9366881"/>
            <a:ext cx="1185566" cy="118556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5"/>
          <p:cNvSpPr txBox="1"/>
          <p:nvPr/>
        </p:nvSpPr>
        <p:spPr>
          <a:xfrm>
            <a:off x="12526594" y="9642213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733" name="Google Shape;733;p55" descr="fdNqn5zCOgSMlh-RpKrded5IqzhRlgxgqzb0DyQ5TpAbBa_913c4ZeAsTG_KyPYMVr8drq-ZaWHjgtjXt3CuHOPRRfx4nrv9VM3FfTCFmUs_COZR1WaowXf42iaRKyIujB7VV9M0xQ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86446" y="8009295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5"/>
          <p:cNvSpPr txBox="1"/>
          <p:nvPr/>
        </p:nvSpPr>
        <p:spPr>
          <a:xfrm>
            <a:off x="12526594" y="8284627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735" name="Google Shape;735;p55" descr="Mh_1DRAUt8Q6qppn99dQrxxE4bX-1bguCvMuYo-FKybfMyk9VW4Ar_vVciIWgnkXJR-x2amrh2T8RMZqqURbdzdOcOZc9msuRtAHyLynKT2QieDG_3I00D2CmRypbV-ELDPDY0DGygY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86446" y="5319672"/>
            <a:ext cx="1185566" cy="118556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5"/>
          <p:cNvSpPr txBox="1"/>
          <p:nvPr/>
        </p:nvSpPr>
        <p:spPr>
          <a:xfrm>
            <a:off x="12573314" y="5595005"/>
            <a:ext cx="392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737" name="Google Shape;737;p55" descr="vwU1IqvbzGz_t5uE1DAMkBK8n3PH5lS6ntUPcxitZ0HgSOOghFOtiXUipJrepK0J387Sdkpbgc9rhnCVHx5peJ9VDOW2JKdSYKHwSWiuyzzTMwGRyD6VAH9dGMiReWgAPq5SqO4wK0Y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86446" y="3962086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5"/>
          <p:cNvSpPr txBox="1"/>
          <p:nvPr/>
        </p:nvSpPr>
        <p:spPr>
          <a:xfrm>
            <a:off x="12508223" y="4237419"/>
            <a:ext cx="522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739" name="Google Shape;739;p55"/>
          <p:cNvSpPr txBox="1"/>
          <p:nvPr/>
        </p:nvSpPr>
        <p:spPr>
          <a:xfrm>
            <a:off x="12574257" y="6541874"/>
            <a:ext cx="2307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Helvetica Neue"/>
              <a:buNone/>
            </a:pP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</p:txBody>
      </p:sp>
      <p:grpSp>
        <p:nvGrpSpPr>
          <p:cNvPr id="740" name="Google Shape;740;p55"/>
          <p:cNvGrpSpPr/>
          <p:nvPr/>
        </p:nvGrpSpPr>
        <p:grpSpPr>
          <a:xfrm>
            <a:off x="4040028" y="2404060"/>
            <a:ext cx="5910600" cy="10851000"/>
            <a:chOff x="0" y="0"/>
            <a:chExt cx="5910600" cy="10851000"/>
          </a:xfrm>
        </p:grpSpPr>
        <p:sp>
          <p:nvSpPr>
            <p:cNvPr id="741" name="Google Shape;741;p55"/>
            <p:cNvSpPr/>
            <p:nvPr/>
          </p:nvSpPr>
          <p:spPr>
            <a:xfrm>
              <a:off x="0" y="0"/>
              <a:ext cx="5910600" cy="10851000"/>
            </a:xfrm>
            <a:prstGeom prst="roundRect">
              <a:avLst>
                <a:gd name="adj" fmla="val 11243"/>
              </a:avLst>
            </a:prstGeom>
            <a:solidFill>
              <a:srgbClr val="EEF0F3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42" name="Google Shape;742;p55"/>
            <p:cNvGrpSpPr/>
            <p:nvPr/>
          </p:nvGrpSpPr>
          <p:grpSpPr>
            <a:xfrm>
              <a:off x="470338" y="330733"/>
              <a:ext cx="4970011" cy="10189668"/>
              <a:chOff x="0" y="0"/>
              <a:chExt cx="4970011" cy="10189668"/>
            </a:xfrm>
          </p:grpSpPr>
          <p:pic>
            <p:nvPicPr>
              <p:cNvPr id="743" name="Google Shape;743;p55" descr="buTQZqN9uegGkY1id4UqJ0CaAZo2SwVv4iYGjDPOAIs0ey9C1T9DzRx4AOiu1qJ6eUtEmS8n-cgNWprSt1IUumDS2qUfGQzU2KEC8d30mC7pPZw2TkHvLmls5CL_3gffypsCnQ8URPk.jpg"/>
              <p:cNvPicPr preferRelativeResize="0"/>
              <p:nvPr/>
            </p:nvPicPr>
            <p:blipFill rotWithShape="1">
              <a:blip r:embed="rId10">
                <a:alphaModFix/>
              </a:blip>
              <a:srcRect t="5687"/>
              <a:stretch/>
            </p:blipFill>
            <p:spPr>
              <a:xfrm>
                <a:off x="0" y="0"/>
                <a:ext cx="4970011" cy="10189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4" name="Google Shape;744;p55"/>
              <p:cNvSpPr/>
              <p:nvPr/>
            </p:nvSpPr>
            <p:spPr>
              <a:xfrm>
                <a:off x="293878" y="4365"/>
                <a:ext cx="1669800" cy="1231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745" name="Google Shape;745;p55"/>
          <p:cNvSpPr/>
          <p:nvPr/>
        </p:nvSpPr>
        <p:spPr>
          <a:xfrm>
            <a:off x="3166918" y="3715559"/>
            <a:ext cx="1176000" cy="840600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55"/>
          <p:cNvSpPr/>
          <p:nvPr/>
        </p:nvSpPr>
        <p:spPr>
          <a:xfrm>
            <a:off x="9034319" y="4756959"/>
            <a:ext cx="1434300" cy="840600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47" name="Google Shape;747;p55"/>
          <p:cNvCxnSpPr/>
          <p:nvPr/>
        </p:nvCxnSpPr>
        <p:spPr>
          <a:xfrm>
            <a:off x="-2472350" y="-3432325"/>
            <a:ext cx="5378400" cy="195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749" name="Google Shape;749;p55"/>
          <p:cNvSpPr/>
          <p:nvPr/>
        </p:nvSpPr>
        <p:spPr>
          <a:xfrm>
            <a:off x="4510375" y="6281275"/>
            <a:ext cx="2084400" cy="5508900"/>
          </a:xfrm>
          <a:prstGeom prst="rect">
            <a:avLst/>
          </a:prstGeom>
          <a:solidFill>
            <a:schemeClr val="lt2">
              <a:alpha val="69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5"/>
          <p:cNvSpPr/>
          <p:nvPr/>
        </p:nvSpPr>
        <p:spPr>
          <a:xfrm>
            <a:off x="7223263" y="5469450"/>
            <a:ext cx="2231400" cy="7434600"/>
          </a:xfrm>
          <a:prstGeom prst="rect">
            <a:avLst/>
          </a:prstGeom>
          <a:solidFill>
            <a:schemeClr val="lt2">
              <a:alpha val="69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ge723d02d98_8_54" descr="eKkKKFqoF2vVZhTuhO19qE4p_GORpq6qg2lGUMeJ-Vc8Q6pu8A0_mJ-iezTYKgB6BQJ9KZsy--nWwWDXagDor0XtIh-fOPfBjulCEqMSiRcB6cKNL8RdXaJKr6i5w1CsU1x1vAmTZl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56" y="-3491054"/>
            <a:ext cx="2380500" cy="23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e723d02d98_8_54" descr="uGuxvjNabkYN8fVF1eoRl7QoPdWfWICqeAHNax4uweWWSfr8RKnsOb9pDopBqk95wZKXO4WKiJ29w9_j97XLv_ysyF7GE9Gcb3jTaUohxzN6KXrC3UXD3__Ho0OWq8bXLsoXotffB7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25372" y="-3487094"/>
            <a:ext cx="2380485" cy="23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e723d02d98_8_54"/>
          <p:cNvSpPr txBox="1"/>
          <p:nvPr/>
        </p:nvSpPr>
        <p:spPr>
          <a:xfrm>
            <a:off x="4759675" y="453075"/>
            <a:ext cx="15466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ResNet50-based</a:t>
            </a: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Construct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58" name="Google Shape;758;ge723d02d98_8_54"/>
          <p:cNvGraphicFramePr/>
          <p:nvPr/>
        </p:nvGraphicFramePr>
        <p:xfrm>
          <a:off x="13413419" y="5670628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{ECC26A7F-AC74-416A-B56D-FAD9A6E39581}</a:tableStyleId>
              </a:tblPr>
              <a:tblGrid>
                <a:gridCol w="298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9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Training Accuracy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Testing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ResNet50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0.9848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0.8128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0.6875</a:t>
                      </a:r>
                      <a:endParaRPr sz="1400" u="none" strike="noStrike" cap="none"/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ResNet50_v2 (conv2)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0.9915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0.8836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30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0.7083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50800" marR="50800" marT="50800" marB="50800" anchor="ctr">
                    <a:lnL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3E3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9" name="Google Shape;759;ge723d02d98_8_54"/>
          <p:cNvSpPr txBox="1"/>
          <p:nvPr/>
        </p:nvSpPr>
        <p:spPr>
          <a:xfrm>
            <a:off x="10318157" y="4744987"/>
            <a:ext cx="150964" cy="45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e723d02d98_8_54"/>
          <p:cNvSpPr txBox="1"/>
          <p:nvPr/>
        </p:nvSpPr>
        <p:spPr>
          <a:xfrm>
            <a:off x="10318157" y="10711567"/>
            <a:ext cx="150964" cy="45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ge723d02d98_8_54"/>
          <p:cNvGrpSpPr/>
          <p:nvPr/>
        </p:nvGrpSpPr>
        <p:grpSpPr>
          <a:xfrm>
            <a:off x="-5769" y="3495216"/>
            <a:ext cx="3987855" cy="2380541"/>
            <a:chOff x="0" y="0"/>
            <a:chExt cx="3987854" cy="2380540"/>
          </a:xfrm>
        </p:grpSpPr>
        <p:pic>
          <p:nvPicPr>
            <p:cNvPr id="762" name="Google Shape;762;ge723d02d98_8_54" descr="W-590LKAzncy8QVyUO3aumNgB3NxeP93RI4n-0-_CLLbp2R96wnrXbG0r3G5Uwz9FK1lcYrMUMf9hjUS09gM8449C3H7jEXDY9TfJyR0d8TOhWhPBRgSSA0Qvxuri0xiGBaKG3N4LZc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51510" y="0"/>
              <a:ext cx="1484833" cy="1484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ge723d02d98_8_54"/>
            <p:cNvSpPr txBox="1"/>
            <p:nvPr/>
          </p:nvSpPr>
          <p:spPr>
            <a:xfrm>
              <a:off x="0" y="1341818"/>
              <a:ext cx="3987854" cy="752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4200"/>
                <a:buFont typeface="Verdana"/>
                <a:buNone/>
              </a:pPr>
              <a:r>
                <a:rPr lang="en-US" sz="4200" b="1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Input Image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e723d02d98_8_54"/>
            <p:cNvSpPr txBox="1"/>
            <p:nvPr/>
          </p:nvSpPr>
          <p:spPr>
            <a:xfrm>
              <a:off x="1269282" y="1917640"/>
              <a:ext cx="14493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600"/>
                <a:buFont typeface="Verdana"/>
                <a:buNone/>
              </a:pPr>
              <a:r>
                <a:rPr lang="en-US" sz="2600" b="0" i="0" u="none" strike="noStrike" cap="none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(32x32)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ge723d02d98_8_54"/>
          <p:cNvSpPr txBox="1"/>
          <p:nvPr/>
        </p:nvSpPr>
        <p:spPr>
          <a:xfrm>
            <a:off x="11413327" y="6338674"/>
            <a:ext cx="273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Helvetica Neue"/>
              <a:buNone/>
            </a:pP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500" b="1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e723d02d98_8_54"/>
          <p:cNvSpPr txBox="1"/>
          <p:nvPr/>
        </p:nvSpPr>
        <p:spPr>
          <a:xfrm>
            <a:off x="9872931" y="3061954"/>
            <a:ext cx="4271300" cy="75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4200"/>
              <a:buFont typeface="Verdana"/>
              <a:buNone/>
            </a:pPr>
            <a:r>
              <a:rPr lang="en-US" sz="4200" b="1" i="0" u="none" strike="noStrike" cap="none">
                <a:solidFill>
                  <a:srgbClr val="FFAB40"/>
                </a:solidFill>
                <a:latin typeface="Verdana"/>
                <a:ea typeface="Verdana"/>
                <a:cs typeface="Verdana"/>
                <a:sym typeface="Verdana"/>
              </a:rPr>
              <a:t>45</a:t>
            </a:r>
            <a:r>
              <a:rPr lang="en-US" sz="42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categories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ge723d02d98_8_54" descr="Q-lc8fR-pG5VFEKfg7U2D1V90kTfBsnIIqX_5I6hkZj-R8682cTEM617dSCFnCGSQJem1mLENUDT88FAPw5LzDo-GOrhOCpOZn_Tt32uGyY9wLH9cXtoPb51qjS9HewpOORaWEmYdj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6446" y="9366881"/>
            <a:ext cx="1185566" cy="118556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ge723d02d98_8_54"/>
          <p:cNvSpPr txBox="1"/>
          <p:nvPr/>
        </p:nvSpPr>
        <p:spPr>
          <a:xfrm>
            <a:off x="12526594" y="9642213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ge723d02d98_8_54" descr="fdNqn5zCOgSMlh-RpKrded5IqzhRlgxgqzb0DyQ5TpAbBa_913c4ZeAsTG_KyPYMVr8drq-ZaWHjgtjXt3CuHOPRRfx4nrv9VM3FfTCFmUs_COZR1WaowXf42iaRKyIujB7VV9M0xQ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86446" y="8009295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e723d02d98_8_54"/>
          <p:cNvSpPr txBox="1"/>
          <p:nvPr/>
        </p:nvSpPr>
        <p:spPr>
          <a:xfrm>
            <a:off x="12526594" y="8284627"/>
            <a:ext cx="368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1" name="Google Shape;771;ge723d02d98_8_54" descr="Mh_1DRAUt8Q6qppn99dQrxxE4bX-1bguCvMuYo-FKybfMyk9VW4Ar_vVciIWgnkXJR-x2amrh2T8RMZqqURbdzdOcOZc9msuRtAHyLynKT2QieDG_3I00D2CmRypbV-ELDPDY0DGygY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86446" y="5319672"/>
            <a:ext cx="1185566" cy="118556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e723d02d98_8_54"/>
          <p:cNvSpPr txBox="1"/>
          <p:nvPr/>
        </p:nvSpPr>
        <p:spPr>
          <a:xfrm>
            <a:off x="12573314" y="5595005"/>
            <a:ext cx="392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e723d02d98_8_54" descr="vwU1IqvbzGz_t5uE1DAMkBK8n3PH5lS6ntUPcxitZ0HgSOOghFOtiXUipJrepK0J387Sdkpbgc9rhnCVHx5peJ9VDOW2JKdSYKHwSWiuyzzTMwGRyD6VAH9dGMiReWgAPq5SqO4wK0Y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86446" y="3962086"/>
            <a:ext cx="1185566" cy="11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e723d02d98_8_54"/>
          <p:cNvSpPr txBox="1"/>
          <p:nvPr/>
        </p:nvSpPr>
        <p:spPr>
          <a:xfrm>
            <a:off x="12508223" y="4237419"/>
            <a:ext cx="522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Helvetica Neue"/>
              <a:buNone/>
            </a:pPr>
            <a:r>
              <a:rPr lang="en-US" sz="36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e723d02d98_8_54"/>
          <p:cNvSpPr txBox="1"/>
          <p:nvPr/>
        </p:nvSpPr>
        <p:spPr>
          <a:xfrm>
            <a:off x="12574257" y="6541874"/>
            <a:ext cx="2307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Helvetica Neue"/>
              <a:buNone/>
            </a:pP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ge723d02d98_8_54"/>
          <p:cNvGrpSpPr/>
          <p:nvPr/>
        </p:nvGrpSpPr>
        <p:grpSpPr>
          <a:xfrm>
            <a:off x="4040028" y="2404060"/>
            <a:ext cx="5910689" cy="10851137"/>
            <a:chOff x="0" y="0"/>
            <a:chExt cx="5910689" cy="10851137"/>
          </a:xfrm>
        </p:grpSpPr>
        <p:sp>
          <p:nvSpPr>
            <p:cNvPr id="777" name="Google Shape;777;ge723d02d98_8_54"/>
            <p:cNvSpPr/>
            <p:nvPr/>
          </p:nvSpPr>
          <p:spPr>
            <a:xfrm>
              <a:off x="0" y="0"/>
              <a:ext cx="5910689" cy="10851137"/>
            </a:xfrm>
            <a:prstGeom prst="roundRect">
              <a:avLst>
                <a:gd name="adj" fmla="val 11243"/>
              </a:avLst>
            </a:prstGeom>
            <a:solidFill>
              <a:srgbClr val="EEF0F3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78" name="Google Shape;778;ge723d02d98_8_54"/>
            <p:cNvGrpSpPr/>
            <p:nvPr/>
          </p:nvGrpSpPr>
          <p:grpSpPr>
            <a:xfrm>
              <a:off x="470338" y="330733"/>
              <a:ext cx="4970014" cy="10189672"/>
              <a:chOff x="0" y="0"/>
              <a:chExt cx="4970012" cy="10189670"/>
            </a:xfrm>
          </p:grpSpPr>
          <p:pic>
            <p:nvPicPr>
              <p:cNvPr id="779" name="Google Shape;779;ge723d02d98_8_54" descr="buTQZqN9uegGkY1id4UqJ0CaAZo2SwVv4iYGjDPOAIs0ey9C1T9DzRx4AOiu1qJ6eUtEmS8n-cgNWprSt1IUumDS2qUfGQzU2KEC8d30mC7pPZw2TkHvLmls5CL_3gffypsCnQ8URPk.jpg"/>
              <p:cNvPicPr preferRelativeResize="0"/>
              <p:nvPr/>
            </p:nvPicPr>
            <p:blipFill rotWithShape="1">
              <a:blip r:embed="rId10">
                <a:alphaModFix/>
              </a:blip>
              <a:srcRect t="5689"/>
              <a:stretch/>
            </p:blipFill>
            <p:spPr>
              <a:xfrm>
                <a:off x="0" y="0"/>
                <a:ext cx="4970012" cy="101896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0" name="Google Shape;780;ge723d02d98_8_54"/>
              <p:cNvSpPr/>
              <p:nvPr/>
            </p:nvSpPr>
            <p:spPr>
              <a:xfrm>
                <a:off x="293878" y="4365"/>
                <a:ext cx="1669653" cy="12312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781" name="Google Shape;781;ge723d02d98_8_54"/>
          <p:cNvSpPr/>
          <p:nvPr/>
        </p:nvSpPr>
        <p:spPr>
          <a:xfrm>
            <a:off x="3166918" y="3715559"/>
            <a:ext cx="1175891" cy="840521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2" name="Google Shape;782;ge723d02d98_8_54"/>
          <p:cNvSpPr/>
          <p:nvPr/>
        </p:nvSpPr>
        <p:spPr>
          <a:xfrm>
            <a:off x="9034319" y="4756959"/>
            <a:ext cx="1434263" cy="840521"/>
          </a:xfrm>
          <a:prstGeom prst="rightArrow">
            <a:avLst>
              <a:gd name="adj1" fmla="val 32000"/>
              <a:gd name="adj2" fmla="val 89536"/>
            </a:avLst>
          </a:prstGeom>
          <a:solidFill>
            <a:srgbClr val="B0D0D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D0DD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B0D0D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83" name="Google Shape;783;ge723d02d98_8_54"/>
          <p:cNvCxnSpPr/>
          <p:nvPr/>
        </p:nvCxnSpPr>
        <p:spPr>
          <a:xfrm>
            <a:off x="-2472350" y="-3432325"/>
            <a:ext cx="5378400" cy="195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4" name="Google Shape;784;ge723d02d98_8_5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785" name="Google Shape;785;ge723d02d98_8_54"/>
          <p:cNvSpPr/>
          <p:nvPr/>
        </p:nvSpPr>
        <p:spPr>
          <a:xfrm>
            <a:off x="4510367" y="6338674"/>
            <a:ext cx="2084398" cy="5451544"/>
          </a:xfrm>
          <a:prstGeom prst="rect">
            <a:avLst/>
          </a:prstGeom>
          <a:solidFill>
            <a:schemeClr val="lt2">
              <a:alpha val="69803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6"/>
          <p:cNvSpPr txBox="1"/>
          <p:nvPr/>
        </p:nvSpPr>
        <p:spPr>
          <a:xfrm>
            <a:off x="6584004" y="2754532"/>
            <a:ext cx="112161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Best Model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5500" b="1" i="0" u="none" strike="noStrike" cap="none">
                <a:solidFill>
                  <a:srgbClr val="D6B2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： </a:t>
            </a:r>
            <a:r>
              <a:rPr lang="en-US" sz="5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VGG19: Block3</a:t>
            </a:r>
            <a:endParaRPr/>
          </a:p>
        </p:txBody>
      </p:sp>
      <p:sp>
        <p:nvSpPr>
          <p:cNvPr id="791" name="Google Shape;791;p56"/>
          <p:cNvSpPr txBox="1"/>
          <p:nvPr/>
        </p:nvSpPr>
        <p:spPr>
          <a:xfrm>
            <a:off x="2599100" y="991550"/>
            <a:ext cx="184386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Comparison of the three Models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793" name="Google Shape;793;p56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75" y="4956223"/>
            <a:ext cx="10314849" cy="63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6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6025" y="5153450"/>
            <a:ext cx="9260199" cy="57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7"/>
          <p:cNvSpPr txBox="1"/>
          <p:nvPr/>
        </p:nvSpPr>
        <p:spPr>
          <a:xfrm>
            <a:off x="8572250" y="4771824"/>
            <a:ext cx="1524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aphicFrame>
        <p:nvGraphicFramePr>
          <p:cNvPr id="800" name="Google Shape;800;p57"/>
          <p:cNvGraphicFramePr/>
          <p:nvPr/>
        </p:nvGraphicFramePr>
        <p:xfrm>
          <a:off x="12525209" y="7694923"/>
          <a:ext cx="10705325" cy="4528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389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9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Accuracy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Efficiency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9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 sz="2900" b="1">
                        <a:solidFill>
                          <a:srgbClr val="434343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Sec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VGG19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90.91%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89.58%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0.113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ResNet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88.37%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70.83%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0.200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Simplified - CNN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84.58%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65.63%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0.088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01" name="Google Shape;801;p57"/>
          <p:cNvSpPr txBox="1"/>
          <p:nvPr/>
        </p:nvSpPr>
        <p:spPr>
          <a:xfrm>
            <a:off x="8572250" y="4771824"/>
            <a:ext cx="1524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02" name="Google Shape;802;p57"/>
          <p:cNvSpPr txBox="1"/>
          <p:nvPr/>
        </p:nvSpPr>
        <p:spPr>
          <a:xfrm>
            <a:off x="4551750" y="801600"/>
            <a:ext cx="152805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Comparison for ML and DL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57" descr="IMG_2843.JPG"/>
          <p:cNvPicPr preferRelativeResize="0"/>
          <p:nvPr/>
        </p:nvPicPr>
        <p:blipFill rotWithShape="1">
          <a:blip r:embed="rId3">
            <a:alphaModFix/>
          </a:blip>
          <a:srcRect l="62500" t="77415" r="19589" b="5517"/>
          <a:stretch/>
        </p:blipFill>
        <p:spPr>
          <a:xfrm>
            <a:off x="3587588" y="3654300"/>
            <a:ext cx="5881624" cy="34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7" descr="IMG_2844.JPG"/>
          <p:cNvPicPr preferRelativeResize="0"/>
          <p:nvPr/>
        </p:nvPicPr>
        <p:blipFill rotWithShape="1">
          <a:blip r:embed="rId4">
            <a:alphaModFix/>
          </a:blip>
          <a:srcRect l="62491" t="77431" r="19557" b="5625"/>
          <a:stretch/>
        </p:blipFill>
        <p:spPr>
          <a:xfrm>
            <a:off x="14909025" y="3654300"/>
            <a:ext cx="5937676" cy="3487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5" name="Google Shape;805;p57"/>
          <p:cNvGraphicFramePr/>
          <p:nvPr/>
        </p:nvGraphicFramePr>
        <p:xfrm>
          <a:off x="1175717" y="7694923"/>
          <a:ext cx="10705350" cy="4528000"/>
        </p:xfrm>
        <a:graphic>
          <a:graphicData uri="http://schemas.openxmlformats.org/drawingml/2006/table">
            <a:tbl>
              <a:tblPr>
                <a:noFill/>
                <a:tableStyleId>{911DA8D5-963E-4F71-8959-F0073A922C25}</a:tableStyleId>
              </a:tblPr>
              <a:tblGrid>
                <a:gridCol w="389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6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Accuracy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Efficiency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80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Foreign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Taiwan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29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Sec</a:t>
                      </a:r>
                      <a:endParaRPr/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Logistic Regression</a:t>
                      </a:r>
                      <a:endParaRPr sz="3000"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55.5%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39.16%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SVM - Linear</a:t>
                      </a:r>
                      <a:endParaRPr sz="3000"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32.25%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19%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127000" marR="127000" marT="127000" marB="1270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2900"/>
                        <a:buFont typeface="Verdana"/>
                        <a:buNone/>
                      </a:pPr>
                      <a:r>
                        <a:rPr lang="en-US" sz="3000" u="none" strike="noStrike" cap="none">
                          <a:solidFill>
                            <a:srgbClr val="434343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0.001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88900" marR="88900" marT="50800" marB="50800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6" name="Google Shape;806;p57"/>
          <p:cNvSpPr txBox="1"/>
          <p:nvPr/>
        </p:nvSpPr>
        <p:spPr>
          <a:xfrm>
            <a:off x="9664700" y="2973175"/>
            <a:ext cx="2144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Helvetica Neue"/>
                <a:ea typeface="Helvetica Neue"/>
                <a:cs typeface="Helvetica Neue"/>
                <a:sym typeface="Helvetica Neue"/>
              </a:rPr>
              <a:t>FPS: 25</a:t>
            </a:r>
            <a:endParaRPr sz="4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7" name="Google Shape;807;p57"/>
          <p:cNvSpPr txBox="1"/>
          <p:nvPr/>
        </p:nvSpPr>
        <p:spPr>
          <a:xfrm>
            <a:off x="20795375" y="2973175"/>
            <a:ext cx="2144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Helvetica Neue"/>
                <a:ea typeface="Helvetica Neue"/>
                <a:cs typeface="Helvetica Neue"/>
                <a:sym typeface="Helvetica Neue"/>
              </a:rPr>
              <a:t>FPS:10</a:t>
            </a:r>
            <a:endParaRPr sz="4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8" name="Google Shape;808;p5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/>
          <p:nvPr/>
        </p:nvSpPr>
        <p:spPr>
          <a:xfrm>
            <a:off x="2833904" y="1403349"/>
            <a:ext cx="18716191" cy="10909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0"/>
              <a:buFont typeface="Verdana"/>
              <a:buNone/>
            </a:pPr>
            <a:r>
              <a:rPr lang="en-US" sz="70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QA</a:t>
            </a:r>
            <a:endParaRPr/>
          </a:p>
        </p:txBody>
      </p:sp>
      <p:sp>
        <p:nvSpPr>
          <p:cNvPr id="822" name="Google Shape;822;p6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2"/>
          <p:cNvSpPr txBox="1"/>
          <p:nvPr/>
        </p:nvSpPr>
        <p:spPr>
          <a:xfrm>
            <a:off x="1102060" y="4387049"/>
            <a:ext cx="22179900" cy="4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Font typeface="Verdana"/>
              <a:buNone/>
            </a:pPr>
            <a:r>
              <a:rPr lang="en-US" sz="393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Thank</a:t>
            </a:r>
            <a:r>
              <a:rPr lang="en-US" sz="393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US" sz="393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700"/>
          </a:p>
        </p:txBody>
      </p:sp>
      <p:sp>
        <p:nvSpPr>
          <p:cNvPr id="828" name="Google Shape;828;p6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e68e3efa36_16_172" descr="i04S3NwmR4kGlx9F4lYTaEWFOgT_kPWQFs_0xPYoMBVhh9ArG26CkSYPoBEdx50YYITYoR5FA0B664BpGb4-rec953U4SDU0iBmqrSHicLd5XJnqtIe0Z85MfR2UuhbeLNEo968VECI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3410" y="2740884"/>
            <a:ext cx="19337180" cy="1009159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e68e3efa36_16_172"/>
          <p:cNvSpPr txBox="1"/>
          <p:nvPr/>
        </p:nvSpPr>
        <p:spPr>
          <a:xfrm>
            <a:off x="8090047" y="839975"/>
            <a:ext cx="10984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Metrics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e68e3efa36_16_17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e68e3efa36_16_177" descr="d7nrlGplQw_b5tgvkQIz3_P7aL2Ref4-aw5NALXUotRKRktbt1BBxvcJqMDePvrfWzHMEISBsVDhTo7Awr1MNmZ4uQu4yesvt7y_kUeAUdktU2Hxmi5x3WisUQuDvRB0eWzPyQhGjK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339" y="2706289"/>
            <a:ext cx="20841320" cy="1064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e68e3efa36_16_177"/>
          <p:cNvSpPr txBox="1"/>
          <p:nvPr/>
        </p:nvSpPr>
        <p:spPr>
          <a:xfrm>
            <a:off x="2535651" y="751075"/>
            <a:ext cx="218484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Non-maximum Suppression (NMS)</a:t>
            </a:r>
            <a:endParaRPr sz="12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e68e3efa36_16_17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68e3efa36_16_182"/>
          <p:cNvSpPr/>
          <p:nvPr/>
        </p:nvSpPr>
        <p:spPr>
          <a:xfrm>
            <a:off x="387584" y="8015132"/>
            <a:ext cx="3104400" cy="726900"/>
          </a:xfrm>
          <a:prstGeom prst="rect">
            <a:avLst/>
          </a:prstGeom>
          <a:solidFill>
            <a:srgbClr val="D6B262">
              <a:alpha val="600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ge68e3efa36_16_182"/>
          <p:cNvSpPr/>
          <p:nvPr/>
        </p:nvSpPr>
        <p:spPr>
          <a:xfrm>
            <a:off x="20899620" y="9756723"/>
            <a:ext cx="2773800" cy="726900"/>
          </a:xfrm>
          <a:prstGeom prst="rect">
            <a:avLst/>
          </a:prstGeom>
          <a:solidFill>
            <a:srgbClr val="D6B262">
              <a:alpha val="600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ge68e3efa36_16_182"/>
          <p:cNvSpPr/>
          <p:nvPr/>
        </p:nvSpPr>
        <p:spPr>
          <a:xfrm>
            <a:off x="20899620" y="5358063"/>
            <a:ext cx="2773800" cy="726900"/>
          </a:xfrm>
          <a:prstGeom prst="rect">
            <a:avLst/>
          </a:prstGeom>
          <a:solidFill>
            <a:srgbClr val="D6B262">
              <a:alpha val="600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1" name="Google Shape;341;ge68e3efa36_16_182" descr="8lX5B4g2FmdKahgdVHxdRsASCoKZjshQJaGtTVYEd5eDygln2Ifs2eAwCD3Y8pCk7Ql1MRcaMKsUURXpwo5V9szLjdkYKojhUWICc9vFvXNBmnKVkdjAKsETKRqH-S6mvveKmemJL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8222" y="2600738"/>
            <a:ext cx="16567556" cy="1031330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e68e3efa36_16_182"/>
          <p:cNvSpPr txBox="1"/>
          <p:nvPr/>
        </p:nvSpPr>
        <p:spPr>
          <a:xfrm>
            <a:off x="411599" y="8098394"/>
            <a:ext cx="30564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TW 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e68e3efa36_16_182"/>
          <p:cNvSpPr txBox="1"/>
          <p:nvPr/>
        </p:nvSpPr>
        <p:spPr>
          <a:xfrm>
            <a:off x="20816938" y="5441326"/>
            <a:ext cx="29391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 Datase</a:t>
            </a: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e68e3efa36_16_182"/>
          <p:cNvSpPr txBox="1"/>
          <p:nvPr/>
        </p:nvSpPr>
        <p:spPr>
          <a:xfrm>
            <a:off x="2780974" y="839975"/>
            <a:ext cx="220098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Test Result </a:t>
            </a:r>
            <a:r>
              <a:rPr lang="en-US" sz="5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(Different Dataset)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e68e3efa36_16_182"/>
          <p:cNvSpPr txBox="1"/>
          <p:nvPr/>
        </p:nvSpPr>
        <p:spPr>
          <a:xfrm>
            <a:off x="20892002" y="9839986"/>
            <a:ext cx="27888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COCO 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e68e3efa36_16_18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e68e3efa36_16_193" descr="H4YfYVEGXMYIKHHOy9H5x43q4EnGxSfq2oHlf2EchCJUZDDJvPN-mparmFe0k95cpZ0cl_pUaWVCIkXZSmVMqqTigkllIfNPuGDVDZj_G2acLw4E8lDk_J2oGzlHREbAF2MRFTDO-v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1188" y="7960131"/>
            <a:ext cx="10117026" cy="512757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e68e3efa36_16_193"/>
          <p:cNvSpPr txBox="1"/>
          <p:nvPr/>
        </p:nvSpPr>
        <p:spPr>
          <a:xfrm>
            <a:off x="2780974" y="839975"/>
            <a:ext cx="219531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Test Result </a:t>
            </a:r>
            <a:r>
              <a:rPr lang="en-US" sz="5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(Different Model)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ge68e3efa36_16_193"/>
          <p:cNvGrpSpPr/>
          <p:nvPr/>
        </p:nvGrpSpPr>
        <p:grpSpPr>
          <a:xfrm>
            <a:off x="1955786" y="2815667"/>
            <a:ext cx="9468206" cy="4539591"/>
            <a:chOff x="0" y="0"/>
            <a:chExt cx="9468206" cy="4539591"/>
          </a:xfrm>
        </p:grpSpPr>
        <p:pic>
          <p:nvPicPr>
            <p:cNvPr id="354" name="Google Shape;354;ge68e3efa36_16_193" descr="vR0YOme1jF4_uOqB8W-b7tJtT77tbS-uZv3ifQCU15MKjlJVNb375DQCn4-3LPmDUUZqT6Bn7f8JuDP-FpytJEOjaFgmdnSHmL0u8P95I5vjo-fdTGY7fe7zPRTSA-KnaLbvq14CoKU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085175"/>
              <a:ext cx="9127297" cy="30995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5" name="Google Shape;355;ge68e3efa36_16_193"/>
            <p:cNvGrpSpPr/>
            <p:nvPr/>
          </p:nvGrpSpPr>
          <p:grpSpPr>
            <a:xfrm>
              <a:off x="0" y="0"/>
              <a:ext cx="3612900" cy="726900"/>
              <a:chOff x="0" y="0"/>
              <a:chExt cx="3612900" cy="726900"/>
            </a:xfrm>
          </p:grpSpPr>
          <p:sp>
            <p:nvSpPr>
              <p:cNvPr id="356" name="Google Shape;356;ge68e3efa36_16_193"/>
              <p:cNvSpPr/>
              <p:nvPr/>
            </p:nvSpPr>
            <p:spPr>
              <a:xfrm>
                <a:off x="0" y="0"/>
                <a:ext cx="36129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7" name="Google Shape;357;ge68e3efa36_16_193"/>
              <p:cNvSpPr txBox="1"/>
              <p:nvPr/>
            </p:nvSpPr>
            <p:spPr>
              <a:xfrm>
                <a:off x="252804" y="83262"/>
                <a:ext cx="31074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YOLOv5x: 27 fps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8" name="Google Shape;358;ge68e3efa36_16_193"/>
            <p:cNvSpPr/>
            <p:nvPr/>
          </p:nvSpPr>
          <p:spPr>
            <a:xfrm>
              <a:off x="22406" y="730191"/>
              <a:ext cx="9445800" cy="38094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59" name="Google Shape;359;ge68e3efa36_16_193"/>
          <p:cNvGrpSpPr/>
          <p:nvPr/>
        </p:nvGrpSpPr>
        <p:grpSpPr>
          <a:xfrm>
            <a:off x="1955786" y="8172439"/>
            <a:ext cx="9468206" cy="4523437"/>
            <a:chOff x="0" y="0"/>
            <a:chExt cx="9468206" cy="4523437"/>
          </a:xfrm>
        </p:grpSpPr>
        <p:pic>
          <p:nvPicPr>
            <p:cNvPr id="360" name="Google Shape;360;ge68e3efa36_16_193" descr="oo0OOngAMWwUiA2KCG5cJ5txyQ5XyyjToeCpwyozvXRFGCcU3rFj3DXgyW2Shb9a-xEYzrl1LaBGmC0ydMZq6O5p4i6_lKtqRycOLAmv_uWdPIYGLmVVSuMc3H-ZCGFp7-OZDd4j0RM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126063"/>
              <a:ext cx="9127297" cy="3134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1" name="Google Shape;361;ge68e3efa36_16_193"/>
            <p:cNvGrpSpPr/>
            <p:nvPr/>
          </p:nvGrpSpPr>
          <p:grpSpPr>
            <a:xfrm>
              <a:off x="0" y="0"/>
              <a:ext cx="3612900" cy="726900"/>
              <a:chOff x="0" y="0"/>
              <a:chExt cx="3612900" cy="726900"/>
            </a:xfrm>
          </p:grpSpPr>
          <p:sp>
            <p:nvSpPr>
              <p:cNvPr id="362" name="Google Shape;362;ge68e3efa36_16_193"/>
              <p:cNvSpPr/>
              <p:nvPr/>
            </p:nvSpPr>
            <p:spPr>
              <a:xfrm>
                <a:off x="0" y="0"/>
                <a:ext cx="36129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Google Shape;363;ge68e3efa36_16_193"/>
              <p:cNvSpPr txBox="1"/>
              <p:nvPr/>
            </p:nvSpPr>
            <p:spPr>
              <a:xfrm>
                <a:off x="252804" y="83262"/>
                <a:ext cx="31074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YOLOv5s: 50 fps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4" name="Google Shape;364;ge68e3efa36_16_193"/>
            <p:cNvSpPr/>
            <p:nvPr/>
          </p:nvSpPr>
          <p:spPr>
            <a:xfrm>
              <a:off x="22406" y="714037"/>
              <a:ext cx="9445800" cy="38094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65" name="Google Shape;365;ge68e3efa36_16_193"/>
          <p:cNvGrpSpPr/>
          <p:nvPr/>
        </p:nvGrpSpPr>
        <p:grpSpPr>
          <a:xfrm>
            <a:off x="12622738" y="2815667"/>
            <a:ext cx="9469845" cy="4539591"/>
            <a:chOff x="0" y="0"/>
            <a:chExt cx="9469845" cy="4539591"/>
          </a:xfrm>
        </p:grpSpPr>
        <p:pic>
          <p:nvPicPr>
            <p:cNvPr id="366" name="Google Shape;366;ge68e3efa36_16_193" descr="vR0YOme1jF4_uOqB8W-b7tJtT77tbS-uZv3ifQCU15MKjlJVNb375DQCn4-3LPmDUUZqT6Bn7f8JuDP-FpytJEOjaFgmdnSHmL0u8P95I5vjo-fdTGY7fe7zPRTSA-KnaLbvq14CoKU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1085175"/>
              <a:ext cx="9127296" cy="30995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7" name="Google Shape;367;ge68e3efa36_16_193"/>
            <p:cNvGrpSpPr/>
            <p:nvPr/>
          </p:nvGrpSpPr>
          <p:grpSpPr>
            <a:xfrm>
              <a:off x="0" y="0"/>
              <a:ext cx="3612900" cy="726900"/>
              <a:chOff x="0" y="0"/>
              <a:chExt cx="3612900" cy="726900"/>
            </a:xfrm>
          </p:grpSpPr>
          <p:sp>
            <p:nvSpPr>
              <p:cNvPr id="368" name="Google Shape;368;ge68e3efa36_16_193"/>
              <p:cNvSpPr/>
              <p:nvPr/>
            </p:nvSpPr>
            <p:spPr>
              <a:xfrm>
                <a:off x="0" y="0"/>
                <a:ext cx="36129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9" name="Google Shape;369;ge68e3efa36_16_193"/>
              <p:cNvSpPr txBox="1"/>
              <p:nvPr/>
            </p:nvSpPr>
            <p:spPr>
              <a:xfrm>
                <a:off x="182509" y="83262"/>
                <a:ext cx="32481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YOLOv5m: 40 fps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0" name="Google Shape;370;ge68e3efa36_16_193"/>
            <p:cNvSpPr/>
            <p:nvPr/>
          </p:nvSpPr>
          <p:spPr>
            <a:xfrm>
              <a:off x="24045" y="730191"/>
              <a:ext cx="9445800" cy="38094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1" name="Google Shape;371;ge68e3efa36_16_193"/>
          <p:cNvSpPr txBox="1"/>
          <p:nvPr/>
        </p:nvSpPr>
        <p:spPr>
          <a:xfrm>
            <a:off x="1955786" y="2130742"/>
            <a:ext cx="1095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Hardware Specification: NVIDIA GeForce GTX 1080 Ti, 11264.0MB</a:t>
            </a:r>
            <a:endParaRPr sz="2800" b="0" i="0" u="none" strike="noStrike" cap="none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e68e3efa36_16_19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68e3efa36_16_217"/>
          <p:cNvSpPr txBox="1"/>
          <p:nvPr/>
        </p:nvSpPr>
        <p:spPr>
          <a:xfrm>
            <a:off x="1093576" y="839975"/>
            <a:ext cx="250932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Verdana"/>
              <a:buNone/>
            </a:pPr>
            <a:r>
              <a:rPr lang="en-US" sz="80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YOLOV5 Test Result </a:t>
            </a:r>
            <a:r>
              <a:rPr lang="en-US" sz="5600" b="1" i="0" u="none" strike="noStrike" cap="none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(Different Hyperparameter)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e68e3efa36_16_217"/>
          <p:cNvGrpSpPr/>
          <p:nvPr/>
        </p:nvGrpSpPr>
        <p:grpSpPr>
          <a:xfrm>
            <a:off x="6453439" y="2631711"/>
            <a:ext cx="12784453" cy="5091439"/>
            <a:chOff x="0" y="0"/>
            <a:chExt cx="12784453" cy="5091439"/>
          </a:xfrm>
        </p:grpSpPr>
        <p:pic>
          <p:nvPicPr>
            <p:cNvPr id="379" name="Google Shape;379;ge68e3efa36_16_217" descr="r0ZBJzFlQ3E90AS8fmcXf1fg22kAAPJcDWFWnvMJnOsXsWnoDqpIsBZUmRlqNS_F5EIccIXWzPItWFfCThUhv5E2LuuzUPct2DmTSOw8djkaJcRiOAy74xx8Z8Kq6QOoYShYLREl3nI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9261" y="888432"/>
              <a:ext cx="11996527" cy="40593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ge68e3efa36_16_217"/>
            <p:cNvSpPr/>
            <p:nvPr/>
          </p:nvSpPr>
          <p:spPr>
            <a:xfrm>
              <a:off x="49153" y="744739"/>
              <a:ext cx="12735300" cy="43467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1" name="Google Shape;381;ge68e3efa36_16_217"/>
            <p:cNvGrpSpPr/>
            <p:nvPr/>
          </p:nvGrpSpPr>
          <p:grpSpPr>
            <a:xfrm>
              <a:off x="0" y="0"/>
              <a:ext cx="2480700" cy="726900"/>
              <a:chOff x="0" y="0"/>
              <a:chExt cx="2480700" cy="726900"/>
            </a:xfrm>
          </p:grpSpPr>
          <p:sp>
            <p:nvSpPr>
              <p:cNvPr id="382" name="Google Shape;382;ge68e3efa36_16_217"/>
              <p:cNvSpPr/>
              <p:nvPr/>
            </p:nvSpPr>
            <p:spPr>
              <a:xfrm>
                <a:off x="0" y="0"/>
                <a:ext cx="24807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83" name="Google Shape;383;ge68e3efa36_16_217"/>
              <p:cNvSpPr txBox="1"/>
              <p:nvPr/>
            </p:nvSpPr>
            <p:spPr>
              <a:xfrm>
                <a:off x="339489" y="83262"/>
                <a:ext cx="18018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YOLOv5x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4" name="Google Shape;384;ge68e3efa36_16_217"/>
          <p:cNvGrpSpPr/>
          <p:nvPr/>
        </p:nvGrpSpPr>
        <p:grpSpPr>
          <a:xfrm>
            <a:off x="6454926" y="8168692"/>
            <a:ext cx="12781325" cy="5016779"/>
            <a:chOff x="0" y="0"/>
            <a:chExt cx="12781325" cy="5016779"/>
          </a:xfrm>
        </p:grpSpPr>
        <p:pic>
          <p:nvPicPr>
            <p:cNvPr id="385" name="Google Shape;385;ge68e3efa36_16_217" descr="vR0YOme1jF4_uOqB8W-b7tJtT77tbS-uZv3ifQCU15MKjlJVNb375DQCn4-3LPmDUUZqT6Bn7f8JuDP-FpytJEOjaFgmdnSHmL0u8P95I5vjo-fdTGY7fe7zPRTSA-KnaLbvq14CoKU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811050"/>
              <a:ext cx="11996527" cy="40738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ge68e3efa36_16_217"/>
            <p:cNvSpPr/>
            <p:nvPr/>
          </p:nvSpPr>
          <p:spPr>
            <a:xfrm>
              <a:off x="9725" y="679079"/>
              <a:ext cx="12771600" cy="4337700"/>
            </a:xfrm>
            <a:prstGeom prst="rect">
              <a:avLst/>
            </a:prstGeom>
            <a:noFill/>
            <a:ln w="12700" cap="flat" cmpd="sng">
              <a:solidFill>
                <a:srgbClr val="D6B262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7" name="Google Shape;387;ge68e3efa36_16_217"/>
            <p:cNvGrpSpPr/>
            <p:nvPr/>
          </p:nvGrpSpPr>
          <p:grpSpPr>
            <a:xfrm>
              <a:off x="7780" y="0"/>
              <a:ext cx="7378500" cy="726900"/>
              <a:chOff x="0" y="0"/>
              <a:chExt cx="7378500" cy="726900"/>
            </a:xfrm>
          </p:grpSpPr>
          <p:sp>
            <p:nvSpPr>
              <p:cNvPr id="388" name="Google Shape;388;ge68e3efa36_16_217"/>
              <p:cNvSpPr/>
              <p:nvPr/>
            </p:nvSpPr>
            <p:spPr>
              <a:xfrm>
                <a:off x="0" y="0"/>
                <a:ext cx="7378500" cy="726900"/>
              </a:xfrm>
              <a:prstGeom prst="rect">
                <a:avLst/>
              </a:prstGeom>
              <a:solidFill>
                <a:srgbClr val="D6B2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Helvetica Neue"/>
                  <a:buNone/>
                </a:pPr>
                <a:endParaRPr sz="3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89" name="Google Shape;389;ge68e3efa36_16_217"/>
              <p:cNvSpPr txBox="1"/>
              <p:nvPr/>
            </p:nvSpPr>
            <p:spPr>
              <a:xfrm>
                <a:off x="235328" y="83102"/>
                <a:ext cx="6907800" cy="51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Helvetica Neue"/>
                  <a:buNone/>
                </a:pPr>
                <a:r>
                  <a:rPr lang="en-US" sz="30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YOLOv5x (more image augmentation)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0" name="Google Shape;390;ge68e3efa36_16_21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ge68e3efa36_16_233"/>
          <p:cNvGrpSpPr/>
          <p:nvPr/>
        </p:nvGrpSpPr>
        <p:grpSpPr>
          <a:xfrm>
            <a:off x="-22132812" y="-1935636"/>
            <a:ext cx="48605261" cy="27430688"/>
            <a:chOff x="0" y="0"/>
            <a:chExt cx="48605261" cy="27430688"/>
          </a:xfrm>
        </p:grpSpPr>
        <p:pic>
          <p:nvPicPr>
            <p:cNvPr id="396" name="Google Shape;396;ge68e3efa36_16_233" descr="4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0" y="0"/>
              <a:ext cx="24384000" cy="137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ge68e3efa36_16_233" descr="4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221261" y="0"/>
              <a:ext cx="24384000" cy="137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ge68e3efa36_16_233" descr="4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76063" y="13714688"/>
              <a:ext cx="24384000" cy="137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ge68e3efa36_16_233" descr="4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24221261" y="13714688"/>
              <a:ext cx="24384000" cy="1371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ge68e3efa36_16_233"/>
          <p:cNvSpPr txBox="1"/>
          <p:nvPr/>
        </p:nvSpPr>
        <p:spPr>
          <a:xfrm>
            <a:off x="-2154383" y="1930115"/>
            <a:ext cx="19365000" cy="5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6B262"/>
              </a:buClr>
              <a:buSzPts val="35000"/>
              <a:buFont typeface="Verdana"/>
              <a:buNone/>
            </a:pPr>
            <a:r>
              <a:rPr lang="en-US" sz="35000" b="1" i="0" u="none" strike="noStrike" cap="none">
                <a:solidFill>
                  <a:srgbClr val="D6B262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US" sz="12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raffic Light   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e68e3efa36_16_23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4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1289</Words>
  <Application>Microsoft Office PowerPoint</Application>
  <PresentationFormat>自訂</PresentationFormat>
  <Paragraphs>416</Paragraphs>
  <Slides>35</Slides>
  <Notes>35</Notes>
  <HiddenSlides>1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Helvetica Neue</vt:lpstr>
      <vt:lpstr>Arial</vt:lpstr>
      <vt:lpstr>Verdana</vt:lpstr>
      <vt:lpstr>Simple Light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Jeff-tw Wang (王子瑋)</cp:lastModifiedBy>
  <cp:revision>23</cp:revision>
  <dcterms:modified xsi:type="dcterms:W3CDTF">2021-12-27T09:37:28Z</dcterms:modified>
</cp:coreProperties>
</file>